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8" roundtripDataSignature="AMtx7mhU8xc/c+ufiEf72vyVxlEH9+1h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DF0A5A-96DF-4B4D-A547-85F031679FCE}">
  <a:tblStyle styleId="{34DF0A5A-96DF-4B4D-A547-85F031679FC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1295185-7C34-4641-B020-1D0C21936105}"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customschemas.google.com/relationships/presentationmetadata" Target="meta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5fe00e3a8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4" name="Google Shape;174;g315fe00e3a8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79ffdee9c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79ffdee9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60503470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60503470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79ffdee9c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79ffdee9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60503470b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6" name="Google Shape;216;g3160503470b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60503470b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2" name="Google Shape;222;g3160503470b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5fb1cb6db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5fb1cb6d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5fb1cb6db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5fb1cb6d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60503470b_4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60503470b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79ffdee9c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79ffdee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79ffdee9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79ffde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5fb1cb6db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315fb1cb6db_0_1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5fb1cb6db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5fb1cb6d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79ffdee9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79ffdee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79ffdee9c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79ffdee9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79ffdee9c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179ffdee9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5fb1cb6d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5fb1cb6d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79ffdee9c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79ffdee9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79ffdee9c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79ffdee9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7"/>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7"/>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1_Section Header Photo">
    <p:spTree>
      <p:nvGrpSpPr>
        <p:cNvPr id="81" name="Shape 81"/>
        <p:cNvGrpSpPr/>
        <p:nvPr/>
      </p:nvGrpSpPr>
      <p:grpSpPr>
        <a:xfrm>
          <a:off x="0" y="0"/>
          <a:ext cx="0" cy="0"/>
          <a:chOff x="0" y="0"/>
          <a:chExt cx="0" cy="0"/>
        </a:xfrm>
      </p:grpSpPr>
      <p:pic>
        <p:nvPicPr>
          <p:cNvPr id="82" name="Google Shape;82;g315fb1cb6db_0_202"/>
          <p:cNvPicPr preferRelativeResize="0"/>
          <p:nvPr/>
        </p:nvPicPr>
        <p:blipFill rotWithShape="1">
          <a:blip r:embed="rId2">
            <a:alphaModFix/>
          </a:blip>
          <a:srcRect b="0" l="0" r="0" t="0"/>
          <a:stretch/>
        </p:blipFill>
        <p:spPr>
          <a:xfrm>
            <a:off x="0" y="0"/>
            <a:ext cx="9144001" cy="5143501"/>
          </a:xfrm>
          <a:prstGeom prst="rect">
            <a:avLst/>
          </a:prstGeom>
          <a:noFill/>
          <a:ln>
            <a:noFill/>
          </a:ln>
        </p:spPr>
      </p:pic>
      <p:sp>
        <p:nvSpPr>
          <p:cNvPr id="83" name="Google Shape;83;g315fb1cb6db_0_202"/>
          <p:cNvSpPr/>
          <p:nvPr/>
        </p:nvSpPr>
        <p:spPr>
          <a:xfrm>
            <a:off x="1992418" y="2647945"/>
            <a:ext cx="5022000" cy="1206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4" name="Google Shape;84;g315fb1cb6db_0_202"/>
          <p:cNvSpPr/>
          <p:nvPr/>
        </p:nvSpPr>
        <p:spPr>
          <a:xfrm>
            <a:off x="2061000" y="2546346"/>
            <a:ext cx="5022000" cy="1206000"/>
          </a:xfrm>
          <a:prstGeom prst="rect">
            <a:avLst/>
          </a:prstGeom>
          <a:solidFill>
            <a:srgbClr val="5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5" name="Google Shape;85;g315fb1cb6db_0_202"/>
          <p:cNvSpPr txBox="1"/>
          <p:nvPr>
            <p:ph type="title"/>
          </p:nvPr>
        </p:nvSpPr>
        <p:spPr>
          <a:xfrm>
            <a:off x="2061000" y="2546345"/>
            <a:ext cx="5022000" cy="1206000"/>
          </a:xfrm>
          <a:prstGeom prst="rect">
            <a:avLst/>
          </a:prstGeom>
          <a:noFill/>
          <a:ln>
            <a:noFill/>
          </a:ln>
        </p:spPr>
        <p:txBody>
          <a:bodyPr anchorCtr="0" anchor="ctr" bIns="34275" lIns="68575" spcFirstLastPara="1" rIns="68575" wrap="square" tIns="34275">
            <a:normAutofit/>
          </a:bodyPr>
          <a:lstStyle>
            <a:lvl1pPr lvl="0" marR="0" algn="ctr">
              <a:lnSpc>
                <a:spcPct val="90000"/>
              </a:lnSpc>
              <a:spcBef>
                <a:spcPts val="0"/>
              </a:spcBef>
              <a:spcAft>
                <a:spcPts val="0"/>
              </a:spcAft>
              <a:buClr>
                <a:schemeClr val="lt1"/>
              </a:buClr>
              <a:buSzPts val="3300"/>
              <a:buFont typeface="Open Sans ExtraBold"/>
              <a:buNone/>
              <a:defRPr b="1" i="0" sz="33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1_Section Header Maroon">
    <p:spTree>
      <p:nvGrpSpPr>
        <p:cNvPr id="86" name="Shape 86"/>
        <p:cNvGrpSpPr/>
        <p:nvPr/>
      </p:nvGrpSpPr>
      <p:grpSpPr>
        <a:xfrm>
          <a:off x="0" y="0"/>
          <a:ext cx="0" cy="0"/>
          <a:chOff x="0" y="0"/>
          <a:chExt cx="0" cy="0"/>
        </a:xfrm>
      </p:grpSpPr>
      <p:sp>
        <p:nvSpPr>
          <p:cNvPr id="87" name="Google Shape;87;g315fb1cb6db_0_207"/>
          <p:cNvSpPr/>
          <p:nvPr/>
        </p:nvSpPr>
        <p:spPr>
          <a:xfrm>
            <a:off x="1975692" y="2647945"/>
            <a:ext cx="5022000" cy="1206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8" name="Google Shape;88;g315fb1cb6db_0_207"/>
          <p:cNvSpPr/>
          <p:nvPr/>
        </p:nvSpPr>
        <p:spPr>
          <a:xfrm>
            <a:off x="2061000" y="2546346"/>
            <a:ext cx="5022000" cy="1206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9" name="Google Shape;89;g315fb1cb6db_0_207"/>
          <p:cNvSpPr txBox="1"/>
          <p:nvPr>
            <p:ph type="title"/>
          </p:nvPr>
        </p:nvSpPr>
        <p:spPr>
          <a:xfrm>
            <a:off x="2061000" y="2546345"/>
            <a:ext cx="5022000" cy="1206000"/>
          </a:xfrm>
          <a:prstGeom prst="rect">
            <a:avLst/>
          </a:prstGeom>
          <a:noFill/>
          <a:ln>
            <a:noFill/>
          </a:ln>
        </p:spPr>
        <p:txBody>
          <a:bodyPr anchorCtr="0" anchor="ctr" bIns="34275" lIns="68575" spcFirstLastPara="1" rIns="68575" wrap="square" tIns="34275">
            <a:normAutofit/>
          </a:bodyPr>
          <a:lstStyle>
            <a:lvl1pPr lvl="0" marR="0" algn="ctr">
              <a:lnSpc>
                <a:spcPct val="90000"/>
              </a:lnSpc>
              <a:spcBef>
                <a:spcPts val="0"/>
              </a:spcBef>
              <a:spcAft>
                <a:spcPts val="0"/>
              </a:spcAft>
              <a:buClr>
                <a:schemeClr val="lt1"/>
              </a:buClr>
              <a:buSzPts val="3300"/>
              <a:buFont typeface="Open Sans ExtraBold"/>
              <a:buNone/>
              <a:defRPr b="1"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1_End Blank">
    <p:spTree>
      <p:nvGrpSpPr>
        <p:cNvPr id="90" name="Shape 90"/>
        <p:cNvGrpSpPr/>
        <p:nvPr/>
      </p:nvGrpSpPr>
      <p:grpSpPr>
        <a:xfrm>
          <a:off x="0" y="0"/>
          <a:ext cx="0" cy="0"/>
          <a:chOff x="0" y="0"/>
          <a:chExt cx="0" cy="0"/>
        </a:xfrm>
      </p:grpSpPr>
      <p:sp>
        <p:nvSpPr>
          <p:cNvPr id="91" name="Google Shape;91;g315fb1cb6db_0_211"/>
          <p:cNvSpPr/>
          <p:nvPr/>
        </p:nvSpPr>
        <p:spPr>
          <a:xfrm>
            <a:off x="0" y="6190487"/>
            <a:ext cx="2190000" cy="671700"/>
          </a:xfrm>
          <a:prstGeom prst="rtTriangle">
            <a:avLst/>
          </a:prstGeom>
          <a:solidFill>
            <a:srgbClr val="3C041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2" name="Google Shape;92;g315fb1cb6db_0_211"/>
          <p:cNvSpPr/>
          <p:nvPr/>
        </p:nvSpPr>
        <p:spPr>
          <a:xfrm rot="10800000">
            <a:off x="6953999" y="5031"/>
            <a:ext cx="2190000" cy="671700"/>
          </a:xfrm>
          <a:prstGeom prst="rtTriangle">
            <a:avLst/>
          </a:prstGeom>
          <a:solidFill>
            <a:srgbClr val="3C041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A black and white logo&#10;&#10;Description automatically generated" id="93" name="Google Shape;93;g315fb1cb6db_0_211"/>
          <p:cNvPicPr preferRelativeResize="0"/>
          <p:nvPr/>
        </p:nvPicPr>
        <p:blipFill rotWithShape="1">
          <a:blip r:embed="rId2">
            <a:alphaModFix/>
          </a:blip>
          <a:srcRect b="0" l="0" r="0" t="0"/>
          <a:stretch/>
        </p:blipFill>
        <p:spPr>
          <a:xfrm>
            <a:off x="3439549" y="1047717"/>
            <a:ext cx="2264900" cy="18731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8"/>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8"/>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8"/>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9"/>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9"/>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9"/>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0"/>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1"/>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1"/>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9" name="Google Shape;39;p11"/>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0" name="Google Shape;4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2"/>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2"/>
          <p:cNvSpPr/>
          <p:nvPr>
            <p:ph idx="2" type="pic"/>
          </p:nvPr>
        </p:nvSpPr>
        <p:spPr>
          <a:xfrm>
            <a:off x="3200400" y="1196430"/>
            <a:ext cx="5486400" cy="4850287"/>
          </a:xfrm>
          <a:prstGeom prst="rect">
            <a:avLst/>
          </a:prstGeom>
          <a:noFill/>
          <a:ln>
            <a:noFill/>
          </a:ln>
        </p:spPr>
      </p:sp>
      <p:sp>
        <p:nvSpPr>
          <p:cNvPr id="46" name="Google Shape;46;p12"/>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7" name="Google Shape;4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EQuad">
    <p:spTree>
      <p:nvGrpSpPr>
        <p:cNvPr id="58" name="Shape 58"/>
        <p:cNvGrpSpPr/>
        <p:nvPr/>
      </p:nvGrpSpPr>
      <p:grpSpPr>
        <a:xfrm>
          <a:off x="0" y="0"/>
          <a:ext cx="0" cy="0"/>
          <a:chOff x="0" y="0"/>
          <a:chExt cx="0" cy="0"/>
        </a:xfrm>
      </p:grpSpPr>
      <p:pic>
        <p:nvPicPr>
          <p:cNvPr id="59" name="Google Shape;59;g315fb1cb6db_0_17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0" name="Google Shape;60;g315fb1cb6db_0_179"/>
          <p:cNvSpPr/>
          <p:nvPr/>
        </p:nvSpPr>
        <p:spPr>
          <a:xfrm>
            <a:off x="0" y="1"/>
            <a:ext cx="9144000" cy="6858000"/>
          </a:xfrm>
          <a:prstGeom prst="rect">
            <a:avLst/>
          </a:prstGeom>
          <a:gradFill>
            <a:gsLst>
              <a:gs pos="0">
                <a:srgbClr val="000000">
                  <a:alpha val="49803"/>
                </a:srgbClr>
              </a:gs>
              <a:gs pos="100000">
                <a:srgbClr val="000000">
                  <a:alpha val="74901"/>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61" name="Google Shape;61;g315fb1cb6db_0_179"/>
          <p:cNvSpPr/>
          <p:nvPr/>
        </p:nvSpPr>
        <p:spPr>
          <a:xfrm>
            <a:off x="592451" y="1094299"/>
            <a:ext cx="5143500" cy="2672700"/>
          </a:xfrm>
          <a:prstGeom prst="rect">
            <a:avLst/>
          </a:prstGeom>
          <a:solidFill>
            <a:srgbClr val="732F2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2" name="Google Shape;62;g315fb1cb6db_0_179"/>
          <p:cNvSpPr/>
          <p:nvPr/>
        </p:nvSpPr>
        <p:spPr>
          <a:xfrm>
            <a:off x="693416" y="968370"/>
            <a:ext cx="5143500" cy="2672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 name="Google Shape;63;g315fb1cb6db_0_179"/>
          <p:cNvSpPr txBox="1"/>
          <p:nvPr>
            <p:ph type="title"/>
          </p:nvPr>
        </p:nvSpPr>
        <p:spPr>
          <a:xfrm>
            <a:off x="853068" y="968370"/>
            <a:ext cx="4817400" cy="2664300"/>
          </a:xfrm>
          <a:prstGeom prst="rect">
            <a:avLst/>
          </a:prstGeom>
          <a:noFill/>
          <a:ln>
            <a:noFill/>
          </a:ln>
        </p:spPr>
        <p:txBody>
          <a:bodyPr anchorCtr="0" anchor="ctr" bIns="68575" lIns="68575" spcFirstLastPara="1" rIns="68575" wrap="square" tIns="205725">
            <a:noAutofit/>
          </a:bodyPr>
          <a:lstStyle>
            <a:lvl1pPr lvl="0" marR="0" algn="l">
              <a:lnSpc>
                <a:spcPct val="80000"/>
              </a:lnSpc>
              <a:spcBef>
                <a:spcPts val="0"/>
              </a:spcBef>
              <a:spcAft>
                <a:spcPts val="0"/>
              </a:spcAft>
              <a:buClr>
                <a:schemeClr val="lt1"/>
              </a:buClr>
              <a:buSzPts val="3300"/>
              <a:buFont typeface="Open Sans ExtraBold"/>
              <a:buNone/>
              <a:defRPr b="1" i="1" sz="4900" u="none" cap="none" strike="noStrike">
                <a:solidFill>
                  <a:srgbClr val="5000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4" name="Google Shape;64;g315fb1cb6db_0_179"/>
          <p:cNvSpPr txBox="1"/>
          <p:nvPr>
            <p:ph idx="1" type="body"/>
          </p:nvPr>
        </p:nvSpPr>
        <p:spPr>
          <a:xfrm>
            <a:off x="853068" y="4357705"/>
            <a:ext cx="4624500" cy="369300"/>
          </a:xfrm>
          <a:prstGeom prst="rect">
            <a:avLst/>
          </a:prstGeom>
          <a:noFill/>
          <a:ln>
            <a:noFill/>
          </a:ln>
        </p:spPr>
        <p:txBody>
          <a:bodyPr anchorCtr="0" anchor="b" bIns="0" lIns="68575" spcFirstLastPara="1" rIns="68575" wrap="square" tIns="0">
            <a:noAutofit/>
          </a:bodyPr>
          <a:lstStyle>
            <a:lvl1pPr indent="-228600" lvl="0" marL="457200" marR="0" algn="l">
              <a:lnSpc>
                <a:spcPct val="100000"/>
              </a:lnSpc>
              <a:spcBef>
                <a:spcPts val="800"/>
              </a:spcBef>
              <a:spcAft>
                <a:spcPts val="0"/>
              </a:spcAft>
              <a:buClr>
                <a:srgbClr val="B6B6B6"/>
              </a:buClr>
              <a:buSzPts val="2100"/>
              <a:buFont typeface="Arial"/>
              <a:buNone/>
              <a:defRPr b="1" i="0" sz="1800" u="none" cap="none" strike="noStrike">
                <a:solidFill>
                  <a:schemeClr val="lt1"/>
                </a:solidFill>
                <a:latin typeface="Arial"/>
                <a:ea typeface="Arial"/>
                <a:cs typeface="Arial"/>
                <a:sym typeface="Arial"/>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g315fb1cb6db_0_179"/>
          <p:cNvSpPr txBox="1"/>
          <p:nvPr>
            <p:ph idx="2" type="body"/>
          </p:nvPr>
        </p:nvSpPr>
        <p:spPr>
          <a:xfrm>
            <a:off x="853068" y="4803182"/>
            <a:ext cx="4624500" cy="369300"/>
          </a:xfrm>
          <a:prstGeom prst="rect">
            <a:avLst/>
          </a:prstGeom>
          <a:noFill/>
          <a:ln>
            <a:noFill/>
          </a:ln>
        </p:spPr>
        <p:txBody>
          <a:bodyPr anchorCtr="0" anchor="t" bIns="0" lIns="68575" spcFirstLastPara="1" rIns="68575" wrap="square" tIns="0">
            <a:normAutofit/>
          </a:bodyPr>
          <a:lstStyle>
            <a:lvl1pPr indent="-228600" lvl="0" marL="457200" marR="0" algn="l">
              <a:lnSpc>
                <a:spcPct val="100000"/>
              </a:lnSpc>
              <a:spcBef>
                <a:spcPts val="800"/>
              </a:spcBef>
              <a:spcAft>
                <a:spcPts val="0"/>
              </a:spcAft>
              <a:buClr>
                <a:srgbClr val="B6B6B6"/>
              </a:buClr>
              <a:buSzPts val="2100"/>
              <a:buFont typeface="Arial"/>
              <a:buNone/>
              <a:defRPr b="0" i="1" sz="1200" u="none" cap="none" strike="noStrike">
                <a:solidFill>
                  <a:schemeClr val="lt1"/>
                </a:solidFill>
                <a:latin typeface="Arial"/>
                <a:ea typeface="Arial"/>
                <a:cs typeface="Arial"/>
                <a:sym typeface="Arial"/>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background with white text&#10;&#10;Description automatically generated" id="66" name="Google Shape;66;g315fb1cb6db_0_179"/>
          <p:cNvPicPr preferRelativeResize="0"/>
          <p:nvPr/>
        </p:nvPicPr>
        <p:blipFill rotWithShape="1">
          <a:blip r:embed="rId3">
            <a:alphaModFix/>
          </a:blip>
          <a:srcRect b="0" l="0" r="0" t="0"/>
          <a:stretch/>
        </p:blipFill>
        <p:spPr>
          <a:xfrm>
            <a:off x="6054368" y="5511797"/>
            <a:ext cx="2671454" cy="683690"/>
          </a:xfrm>
          <a:prstGeom prst="rect">
            <a:avLst/>
          </a:prstGeom>
          <a:noFill/>
          <a:ln>
            <a:noFill/>
          </a:ln>
        </p:spPr>
      </p:pic>
      <p:sp>
        <p:nvSpPr>
          <p:cNvPr id="67" name="Google Shape;67;g315fb1cb6db_0_179"/>
          <p:cNvSpPr txBox="1"/>
          <p:nvPr>
            <p:ph idx="3" type="body"/>
          </p:nvPr>
        </p:nvSpPr>
        <p:spPr>
          <a:xfrm>
            <a:off x="853068" y="6052862"/>
            <a:ext cx="4624500" cy="369300"/>
          </a:xfrm>
          <a:prstGeom prst="rect">
            <a:avLst/>
          </a:prstGeom>
          <a:noFill/>
          <a:ln>
            <a:noFill/>
          </a:ln>
        </p:spPr>
        <p:txBody>
          <a:bodyPr anchorCtr="0" anchor="t" bIns="0" lIns="68575" spcFirstLastPara="1" rIns="68575" wrap="square" tIns="0">
            <a:noAutofit/>
          </a:bodyPr>
          <a:lstStyle>
            <a:lvl1pPr indent="-228600" lvl="0" marL="457200" marR="0" algn="l">
              <a:lnSpc>
                <a:spcPct val="100000"/>
              </a:lnSpc>
              <a:spcBef>
                <a:spcPts val="800"/>
              </a:spcBef>
              <a:spcAft>
                <a:spcPts val="0"/>
              </a:spcAft>
              <a:buClr>
                <a:srgbClr val="B6B6B6"/>
              </a:buClr>
              <a:buSzPts val="2100"/>
              <a:buFont typeface="Arial"/>
              <a:buNone/>
              <a:defRPr b="0" i="0" sz="1400" u="none" cap="none" strike="noStrike">
                <a:solidFill>
                  <a:schemeClr val="lt1"/>
                </a:solidFill>
                <a:latin typeface="Arial"/>
                <a:ea typeface="Arial"/>
                <a:cs typeface="Arial"/>
                <a:sym typeface="Arial"/>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Maroon">
    <p:spTree>
      <p:nvGrpSpPr>
        <p:cNvPr id="68" name="Shape 68"/>
        <p:cNvGrpSpPr/>
        <p:nvPr/>
      </p:nvGrpSpPr>
      <p:grpSpPr>
        <a:xfrm>
          <a:off x="0" y="0"/>
          <a:ext cx="0" cy="0"/>
          <a:chOff x="0" y="0"/>
          <a:chExt cx="0" cy="0"/>
        </a:xfrm>
      </p:grpSpPr>
      <p:pic>
        <p:nvPicPr>
          <p:cNvPr id="69" name="Google Shape;69;g315fb1cb6db_0_189"/>
          <p:cNvPicPr preferRelativeResize="0"/>
          <p:nvPr/>
        </p:nvPicPr>
        <p:blipFill rotWithShape="1">
          <a:blip r:embed="rId2">
            <a:alphaModFix/>
          </a:blip>
          <a:srcRect b="0" l="0" r="0" t="0"/>
          <a:stretch/>
        </p:blipFill>
        <p:spPr>
          <a:xfrm>
            <a:off x="6054367" y="5587248"/>
            <a:ext cx="2671454" cy="627102"/>
          </a:xfrm>
          <a:prstGeom prst="rect">
            <a:avLst/>
          </a:prstGeom>
          <a:noFill/>
          <a:ln>
            <a:noFill/>
          </a:ln>
        </p:spPr>
      </p:pic>
      <p:sp>
        <p:nvSpPr>
          <p:cNvPr id="70" name="Google Shape;70;g315fb1cb6db_0_189"/>
          <p:cNvSpPr/>
          <p:nvPr/>
        </p:nvSpPr>
        <p:spPr>
          <a:xfrm>
            <a:off x="592451" y="1094299"/>
            <a:ext cx="7858200" cy="2672700"/>
          </a:xfrm>
          <a:prstGeom prst="rect">
            <a:avLst/>
          </a:prstGeom>
          <a:solidFill>
            <a:srgbClr val="B6B6B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1" name="Google Shape;71;g315fb1cb6db_0_189"/>
          <p:cNvSpPr/>
          <p:nvPr/>
        </p:nvSpPr>
        <p:spPr>
          <a:xfrm>
            <a:off x="693416" y="968370"/>
            <a:ext cx="7858200" cy="26727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2" name="Google Shape;72;g315fb1cb6db_0_189"/>
          <p:cNvSpPr txBox="1"/>
          <p:nvPr>
            <p:ph type="title"/>
          </p:nvPr>
        </p:nvSpPr>
        <p:spPr>
          <a:xfrm>
            <a:off x="853068" y="968370"/>
            <a:ext cx="7597500" cy="2664300"/>
          </a:xfrm>
          <a:prstGeom prst="rect">
            <a:avLst/>
          </a:prstGeom>
          <a:noFill/>
          <a:ln>
            <a:noFill/>
          </a:ln>
        </p:spPr>
        <p:txBody>
          <a:bodyPr anchorCtr="0" anchor="ctr" bIns="68575" lIns="68575" spcFirstLastPara="1" rIns="68575" wrap="square" tIns="205725">
            <a:noAutofit/>
          </a:bodyPr>
          <a:lstStyle>
            <a:lvl1pPr lvl="0" marR="0" algn="l">
              <a:lnSpc>
                <a:spcPct val="80000"/>
              </a:lnSpc>
              <a:spcBef>
                <a:spcPts val="0"/>
              </a:spcBef>
              <a:spcAft>
                <a:spcPts val="0"/>
              </a:spcAft>
              <a:buClr>
                <a:schemeClr val="lt1"/>
              </a:buClr>
              <a:buSzPts val="3300"/>
              <a:buFont typeface="Open Sans ExtraBold"/>
              <a:buNone/>
              <a:defRPr b="1" i="1" sz="4900" u="none" cap="none" strike="noStrike">
                <a:solidFill>
                  <a:srgbClr val="5000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3" name="Google Shape;73;g315fb1cb6db_0_189"/>
          <p:cNvSpPr txBox="1"/>
          <p:nvPr>
            <p:ph idx="1" type="body"/>
          </p:nvPr>
        </p:nvSpPr>
        <p:spPr>
          <a:xfrm>
            <a:off x="853068" y="4357705"/>
            <a:ext cx="4624500" cy="369300"/>
          </a:xfrm>
          <a:prstGeom prst="rect">
            <a:avLst/>
          </a:prstGeom>
          <a:noFill/>
          <a:ln>
            <a:noFill/>
          </a:ln>
        </p:spPr>
        <p:txBody>
          <a:bodyPr anchorCtr="0" anchor="b" bIns="0" lIns="68575" spcFirstLastPara="1" rIns="68575" wrap="square" tIns="0">
            <a:noAutofit/>
          </a:bodyPr>
          <a:lstStyle>
            <a:lvl1pPr indent="-228600" lvl="0" marL="457200" marR="0" algn="l">
              <a:lnSpc>
                <a:spcPct val="100000"/>
              </a:lnSpc>
              <a:spcBef>
                <a:spcPts val="800"/>
              </a:spcBef>
              <a:spcAft>
                <a:spcPts val="0"/>
              </a:spcAft>
              <a:buClr>
                <a:srgbClr val="B6B6B6"/>
              </a:buClr>
              <a:buSzPts val="2100"/>
              <a:buFont typeface="Arial"/>
              <a:buNone/>
              <a:defRPr b="1" i="0" sz="1800" u="none" cap="none" strike="noStrike">
                <a:solidFill>
                  <a:schemeClr val="lt1"/>
                </a:solidFill>
                <a:latin typeface="Arial"/>
                <a:ea typeface="Arial"/>
                <a:cs typeface="Arial"/>
                <a:sym typeface="Arial"/>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g315fb1cb6db_0_189"/>
          <p:cNvSpPr txBox="1"/>
          <p:nvPr>
            <p:ph idx="2" type="body"/>
          </p:nvPr>
        </p:nvSpPr>
        <p:spPr>
          <a:xfrm>
            <a:off x="853068" y="4803182"/>
            <a:ext cx="4624500" cy="369300"/>
          </a:xfrm>
          <a:prstGeom prst="rect">
            <a:avLst/>
          </a:prstGeom>
          <a:noFill/>
          <a:ln>
            <a:noFill/>
          </a:ln>
        </p:spPr>
        <p:txBody>
          <a:bodyPr anchorCtr="0" anchor="t" bIns="0" lIns="68575" spcFirstLastPara="1" rIns="68575" wrap="square" tIns="0">
            <a:normAutofit/>
          </a:bodyPr>
          <a:lstStyle>
            <a:lvl1pPr indent="-228600" lvl="0" marL="457200" marR="0" algn="l">
              <a:lnSpc>
                <a:spcPct val="100000"/>
              </a:lnSpc>
              <a:spcBef>
                <a:spcPts val="800"/>
              </a:spcBef>
              <a:spcAft>
                <a:spcPts val="0"/>
              </a:spcAft>
              <a:buClr>
                <a:srgbClr val="B6B6B6"/>
              </a:buClr>
              <a:buSzPts val="2100"/>
              <a:buFont typeface="Arial"/>
              <a:buNone/>
              <a:defRPr b="0" i="1" sz="1200" u="none" cap="none" strike="noStrike">
                <a:solidFill>
                  <a:schemeClr val="lt1"/>
                </a:solidFill>
                <a:latin typeface="Arial"/>
                <a:ea typeface="Arial"/>
                <a:cs typeface="Arial"/>
                <a:sym typeface="Arial"/>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g315fb1cb6db_0_189"/>
          <p:cNvSpPr txBox="1"/>
          <p:nvPr>
            <p:ph idx="3" type="body"/>
          </p:nvPr>
        </p:nvSpPr>
        <p:spPr>
          <a:xfrm>
            <a:off x="853068" y="6052862"/>
            <a:ext cx="4624500" cy="369300"/>
          </a:xfrm>
          <a:prstGeom prst="rect">
            <a:avLst/>
          </a:prstGeom>
          <a:noFill/>
          <a:ln>
            <a:noFill/>
          </a:ln>
        </p:spPr>
        <p:txBody>
          <a:bodyPr anchorCtr="0" anchor="t" bIns="0" lIns="68575" spcFirstLastPara="1" rIns="68575" wrap="square" tIns="0">
            <a:noAutofit/>
          </a:bodyPr>
          <a:lstStyle>
            <a:lvl1pPr indent="-228600" lvl="0" marL="457200" marR="0" algn="l">
              <a:lnSpc>
                <a:spcPct val="100000"/>
              </a:lnSpc>
              <a:spcBef>
                <a:spcPts val="800"/>
              </a:spcBef>
              <a:spcAft>
                <a:spcPts val="0"/>
              </a:spcAft>
              <a:buClr>
                <a:srgbClr val="B6B6B6"/>
              </a:buClr>
              <a:buSzPts val="2100"/>
              <a:buFont typeface="Arial"/>
              <a:buNone/>
              <a:defRPr b="0" i="0" sz="1400" u="none" cap="none" strike="noStrike">
                <a:solidFill>
                  <a:schemeClr val="lt1"/>
                </a:solidFill>
                <a:latin typeface="Arial"/>
                <a:ea typeface="Arial"/>
                <a:cs typeface="Arial"/>
                <a:sym typeface="Arial"/>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1_End Thank You">
    <p:spTree>
      <p:nvGrpSpPr>
        <p:cNvPr id="76" name="Shape 76"/>
        <p:cNvGrpSpPr/>
        <p:nvPr/>
      </p:nvGrpSpPr>
      <p:grpSpPr>
        <a:xfrm>
          <a:off x="0" y="0"/>
          <a:ext cx="0" cy="0"/>
          <a:chOff x="0" y="0"/>
          <a:chExt cx="0" cy="0"/>
        </a:xfrm>
      </p:grpSpPr>
      <p:sp>
        <p:nvSpPr>
          <p:cNvPr id="77" name="Google Shape;77;g315fb1cb6db_0_197"/>
          <p:cNvSpPr/>
          <p:nvPr/>
        </p:nvSpPr>
        <p:spPr>
          <a:xfrm>
            <a:off x="0" y="6190487"/>
            <a:ext cx="2190000" cy="671700"/>
          </a:xfrm>
          <a:prstGeom prst="rtTriangle">
            <a:avLst/>
          </a:prstGeom>
          <a:solidFill>
            <a:srgbClr val="3C041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8" name="Google Shape;78;g315fb1cb6db_0_197"/>
          <p:cNvSpPr/>
          <p:nvPr/>
        </p:nvSpPr>
        <p:spPr>
          <a:xfrm rot="10800000">
            <a:off x="6953999" y="5031"/>
            <a:ext cx="2190000" cy="671700"/>
          </a:xfrm>
          <a:prstGeom prst="rtTriangle">
            <a:avLst/>
          </a:prstGeom>
          <a:solidFill>
            <a:srgbClr val="3C041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9" name="Google Shape;79;g315fb1cb6db_0_197"/>
          <p:cNvSpPr txBox="1"/>
          <p:nvPr/>
        </p:nvSpPr>
        <p:spPr>
          <a:xfrm>
            <a:off x="2060998" y="4560346"/>
            <a:ext cx="5022000" cy="7905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4100"/>
              <a:buFont typeface="Oswald"/>
              <a:buNone/>
            </a:pPr>
            <a:r>
              <a:rPr b="1" i="1" lang="en-US" sz="5300" u="none" cap="none" strike="noStrike">
                <a:solidFill>
                  <a:srgbClr val="E6E5DC"/>
                </a:solidFill>
                <a:latin typeface="Arial"/>
                <a:ea typeface="Arial"/>
                <a:cs typeface="Arial"/>
                <a:sym typeface="Arial"/>
              </a:rPr>
              <a:t>THANK YOU</a:t>
            </a:r>
            <a:endParaRPr b="1" i="1" sz="5300" u="none" cap="none" strike="noStrike">
              <a:solidFill>
                <a:srgbClr val="E6E5DC"/>
              </a:solidFill>
              <a:latin typeface="Arial"/>
              <a:ea typeface="Arial"/>
              <a:cs typeface="Arial"/>
              <a:sym typeface="Arial"/>
            </a:endParaRPr>
          </a:p>
        </p:txBody>
      </p:sp>
      <p:pic>
        <p:nvPicPr>
          <p:cNvPr descr="A black and white logo&#10;&#10;Description automatically generated" id="80" name="Google Shape;80;g315fb1cb6db_0_197"/>
          <p:cNvPicPr preferRelativeResize="0"/>
          <p:nvPr/>
        </p:nvPicPr>
        <p:blipFill rotWithShape="1">
          <a:blip r:embed="rId2">
            <a:alphaModFix/>
          </a:blip>
          <a:srcRect b="0" l="0" r="0" t="0"/>
          <a:stretch/>
        </p:blipFill>
        <p:spPr>
          <a:xfrm>
            <a:off x="3439549" y="1047717"/>
            <a:ext cx="2264900" cy="187310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00000"/>
        </a:solidFill>
      </p:bgPr>
    </p:bg>
    <p:spTree>
      <p:nvGrpSpPr>
        <p:cNvPr id="50" name="Shape 50"/>
        <p:cNvGrpSpPr/>
        <p:nvPr/>
      </p:nvGrpSpPr>
      <p:grpSpPr>
        <a:xfrm>
          <a:off x="0" y="0"/>
          <a:ext cx="0" cy="0"/>
          <a:chOff x="0" y="0"/>
          <a:chExt cx="0" cy="0"/>
        </a:xfrm>
      </p:grpSpPr>
      <p:sp>
        <p:nvSpPr>
          <p:cNvPr id="51" name="Google Shape;51;g315fb1cb6db_0_171"/>
          <p:cNvSpPr/>
          <p:nvPr/>
        </p:nvSpPr>
        <p:spPr>
          <a:xfrm>
            <a:off x="1" y="4246"/>
            <a:ext cx="9144000" cy="6858000"/>
          </a:xfrm>
          <a:prstGeom prst="rect">
            <a:avLst/>
          </a:prstGeom>
          <a:solidFill>
            <a:srgbClr val="5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2" name="Google Shape;52;g315fb1cb6db_0_171"/>
          <p:cNvSpPr/>
          <p:nvPr/>
        </p:nvSpPr>
        <p:spPr>
          <a:xfrm>
            <a:off x="0" y="6190487"/>
            <a:ext cx="2190000" cy="671700"/>
          </a:xfrm>
          <a:prstGeom prst="rtTriangle">
            <a:avLst/>
          </a:prstGeom>
          <a:solidFill>
            <a:srgbClr val="3C041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 name="Google Shape;53;g315fb1cb6db_0_171"/>
          <p:cNvSpPr/>
          <p:nvPr/>
        </p:nvSpPr>
        <p:spPr>
          <a:xfrm rot="10800000">
            <a:off x="6953999" y="5031"/>
            <a:ext cx="2190000" cy="671700"/>
          </a:xfrm>
          <a:prstGeom prst="rtTriangle">
            <a:avLst/>
          </a:prstGeom>
          <a:solidFill>
            <a:srgbClr val="3C041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4" name="Google Shape;54;g315fb1cb6db_0_171"/>
          <p:cNvSpPr txBox="1"/>
          <p:nvPr>
            <p:ph idx="11" type="ftr"/>
          </p:nvPr>
        </p:nvSpPr>
        <p:spPr>
          <a:xfrm>
            <a:off x="409807" y="6356350"/>
            <a:ext cx="5705100" cy="365100"/>
          </a:xfrm>
          <a:prstGeom prst="rect">
            <a:avLst/>
          </a:prstGeom>
          <a:noFill/>
          <a:ln>
            <a:noFill/>
          </a:ln>
        </p:spPr>
        <p:txBody>
          <a:bodyPr anchorCtr="0" anchor="t" bIns="34275" lIns="68575" spcFirstLastPara="1" rIns="68575" wrap="square" tIns="34275">
            <a:noAutofit/>
          </a:bodyPr>
          <a:lstStyle>
            <a:lvl1pPr lvl="0" marR="0" algn="l">
              <a:lnSpc>
                <a:spcPct val="100000"/>
              </a:lnSpc>
              <a:spcBef>
                <a:spcPts val="0"/>
              </a:spcBef>
              <a:spcAft>
                <a:spcPts val="0"/>
              </a:spcAft>
              <a:buSzPts val="1100"/>
              <a:buNone/>
              <a:defRPr b="0" i="1" sz="1100" u="none" cap="none" strike="noStrike">
                <a:solidFill>
                  <a:srgbClr val="E6E5DC"/>
                </a:solidFill>
                <a:latin typeface="Arial"/>
                <a:ea typeface="Arial"/>
                <a:cs typeface="Arial"/>
                <a:sym typeface="Arial"/>
              </a:defRPr>
            </a:lvl1pPr>
            <a:lvl2pPr lvl="1"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55" name="Google Shape;55;g315fb1cb6db_0_171"/>
          <p:cNvSpPr txBox="1"/>
          <p:nvPr>
            <p:ph idx="12" type="sldNum"/>
          </p:nvPr>
        </p:nvSpPr>
        <p:spPr>
          <a:xfrm>
            <a:off x="6799326" y="6356350"/>
            <a:ext cx="2057400" cy="365100"/>
          </a:xfrm>
          <a:prstGeom prst="rect">
            <a:avLst/>
          </a:prstGeom>
          <a:noFill/>
          <a:ln>
            <a:noFill/>
          </a:ln>
        </p:spPr>
        <p:txBody>
          <a:bodyPr anchorCtr="0" anchor="t" bIns="34275" lIns="68575" spcFirstLastPara="1" rIns="68575" wrap="square" tIns="34275">
            <a:noAutofit/>
          </a:bodyPr>
          <a:lstStyle>
            <a:lvl1pPr indent="0" lvl="0" marL="0" marR="0" algn="r">
              <a:lnSpc>
                <a:spcPct val="100000"/>
              </a:lnSpc>
              <a:spcBef>
                <a:spcPts val="0"/>
              </a:spcBef>
              <a:spcAft>
                <a:spcPts val="0"/>
              </a:spcAft>
              <a:buNone/>
              <a:defRPr b="0" i="0" sz="1100" u="none" cap="none" strike="noStrike">
                <a:solidFill>
                  <a:srgbClr val="E6E5DC"/>
                </a:solidFill>
                <a:latin typeface="Arial"/>
                <a:ea typeface="Arial"/>
                <a:cs typeface="Arial"/>
                <a:sym typeface="Arial"/>
              </a:defRPr>
            </a:lvl1pPr>
            <a:lvl2pPr indent="0" lvl="1" marL="0" marR="0" algn="r">
              <a:lnSpc>
                <a:spcPct val="100000"/>
              </a:lnSpc>
              <a:spcBef>
                <a:spcPts val="0"/>
              </a:spcBef>
              <a:spcAft>
                <a:spcPts val="0"/>
              </a:spcAft>
              <a:buNone/>
              <a:defRPr b="0" i="0" sz="1100" u="none" cap="none" strike="noStrike">
                <a:solidFill>
                  <a:srgbClr val="E6E5DC"/>
                </a:solidFill>
                <a:latin typeface="Arial"/>
                <a:ea typeface="Arial"/>
                <a:cs typeface="Arial"/>
                <a:sym typeface="Arial"/>
              </a:defRPr>
            </a:lvl2pPr>
            <a:lvl3pPr indent="0" lvl="2" marL="0" marR="0" algn="r">
              <a:lnSpc>
                <a:spcPct val="100000"/>
              </a:lnSpc>
              <a:spcBef>
                <a:spcPts val="0"/>
              </a:spcBef>
              <a:spcAft>
                <a:spcPts val="0"/>
              </a:spcAft>
              <a:buNone/>
              <a:defRPr b="0" i="0" sz="1100" u="none" cap="none" strike="noStrike">
                <a:solidFill>
                  <a:srgbClr val="E6E5DC"/>
                </a:solidFill>
                <a:latin typeface="Arial"/>
                <a:ea typeface="Arial"/>
                <a:cs typeface="Arial"/>
                <a:sym typeface="Arial"/>
              </a:defRPr>
            </a:lvl3pPr>
            <a:lvl4pPr indent="0" lvl="3" marL="0" marR="0" algn="r">
              <a:lnSpc>
                <a:spcPct val="100000"/>
              </a:lnSpc>
              <a:spcBef>
                <a:spcPts val="0"/>
              </a:spcBef>
              <a:spcAft>
                <a:spcPts val="0"/>
              </a:spcAft>
              <a:buNone/>
              <a:defRPr b="0" i="0" sz="1100" u="none" cap="none" strike="noStrike">
                <a:solidFill>
                  <a:srgbClr val="E6E5DC"/>
                </a:solidFill>
                <a:latin typeface="Arial"/>
                <a:ea typeface="Arial"/>
                <a:cs typeface="Arial"/>
                <a:sym typeface="Arial"/>
              </a:defRPr>
            </a:lvl4pPr>
            <a:lvl5pPr indent="0" lvl="4" marL="0" marR="0" algn="r">
              <a:lnSpc>
                <a:spcPct val="100000"/>
              </a:lnSpc>
              <a:spcBef>
                <a:spcPts val="0"/>
              </a:spcBef>
              <a:spcAft>
                <a:spcPts val="0"/>
              </a:spcAft>
              <a:buNone/>
              <a:defRPr b="0" i="0" sz="1100" u="none" cap="none" strike="noStrike">
                <a:solidFill>
                  <a:srgbClr val="E6E5DC"/>
                </a:solidFill>
                <a:latin typeface="Arial"/>
                <a:ea typeface="Arial"/>
                <a:cs typeface="Arial"/>
                <a:sym typeface="Arial"/>
              </a:defRPr>
            </a:lvl5pPr>
            <a:lvl6pPr indent="0" lvl="5" marL="0" marR="0" algn="r">
              <a:lnSpc>
                <a:spcPct val="100000"/>
              </a:lnSpc>
              <a:spcBef>
                <a:spcPts val="0"/>
              </a:spcBef>
              <a:spcAft>
                <a:spcPts val="0"/>
              </a:spcAft>
              <a:buNone/>
              <a:defRPr b="0" i="0" sz="1100" u="none" cap="none" strike="noStrike">
                <a:solidFill>
                  <a:srgbClr val="E6E5DC"/>
                </a:solidFill>
                <a:latin typeface="Arial"/>
                <a:ea typeface="Arial"/>
                <a:cs typeface="Arial"/>
                <a:sym typeface="Arial"/>
              </a:defRPr>
            </a:lvl6pPr>
            <a:lvl7pPr indent="0" lvl="6" marL="0" marR="0" algn="r">
              <a:lnSpc>
                <a:spcPct val="100000"/>
              </a:lnSpc>
              <a:spcBef>
                <a:spcPts val="0"/>
              </a:spcBef>
              <a:spcAft>
                <a:spcPts val="0"/>
              </a:spcAft>
              <a:buNone/>
              <a:defRPr b="0" i="0" sz="1100" u="none" cap="none" strike="noStrike">
                <a:solidFill>
                  <a:srgbClr val="E6E5DC"/>
                </a:solidFill>
                <a:latin typeface="Arial"/>
                <a:ea typeface="Arial"/>
                <a:cs typeface="Arial"/>
                <a:sym typeface="Arial"/>
              </a:defRPr>
            </a:lvl7pPr>
            <a:lvl8pPr indent="0" lvl="7" marL="0" marR="0" algn="r">
              <a:lnSpc>
                <a:spcPct val="100000"/>
              </a:lnSpc>
              <a:spcBef>
                <a:spcPts val="0"/>
              </a:spcBef>
              <a:spcAft>
                <a:spcPts val="0"/>
              </a:spcAft>
              <a:buNone/>
              <a:defRPr b="0" i="0" sz="1100" u="none" cap="none" strike="noStrike">
                <a:solidFill>
                  <a:srgbClr val="E6E5DC"/>
                </a:solidFill>
                <a:latin typeface="Arial"/>
                <a:ea typeface="Arial"/>
                <a:cs typeface="Arial"/>
                <a:sym typeface="Arial"/>
              </a:defRPr>
            </a:lvl8pPr>
            <a:lvl9pPr indent="0" lvl="8" marL="0" marR="0" algn="r">
              <a:lnSpc>
                <a:spcPct val="100000"/>
              </a:lnSpc>
              <a:spcBef>
                <a:spcPts val="0"/>
              </a:spcBef>
              <a:spcAft>
                <a:spcPts val="0"/>
              </a:spcAft>
              <a:buNone/>
              <a:defRPr b="0" i="0" sz="1100" u="none" cap="none" strike="noStrike">
                <a:solidFill>
                  <a:srgbClr val="E6E5D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g315fb1cb6db_0_171"/>
          <p:cNvSpPr txBox="1"/>
          <p:nvPr>
            <p:ph type="title"/>
          </p:nvPr>
        </p:nvSpPr>
        <p:spPr>
          <a:xfrm>
            <a:off x="409807" y="470544"/>
            <a:ext cx="8446800" cy="12201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rgbClr val="E6E5DC"/>
              </a:buClr>
              <a:buSzPts val="3300"/>
              <a:buFont typeface="Arial"/>
              <a:buNone/>
              <a:defRPr b="1" i="1" sz="3300" u="none" cap="none" strike="noStrike">
                <a:solidFill>
                  <a:srgbClr val="E6E5D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7" name="Google Shape;57;g315fb1cb6db_0_171"/>
          <p:cNvSpPr txBox="1"/>
          <p:nvPr>
            <p:ph idx="1" type="body"/>
          </p:nvPr>
        </p:nvSpPr>
        <p:spPr>
          <a:xfrm>
            <a:off x="409807" y="1825625"/>
            <a:ext cx="8446800" cy="43512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1pPr>
            <a:lvl2pPr indent="-228600" lvl="1" marL="914400" marR="0" algn="l">
              <a:lnSpc>
                <a:spcPct val="90000"/>
              </a:lnSpc>
              <a:spcBef>
                <a:spcPts val="400"/>
              </a:spcBef>
              <a:spcAft>
                <a:spcPts val="0"/>
              </a:spcAft>
              <a:buClr>
                <a:srgbClr val="3E3E3E"/>
              </a:buClr>
              <a:buSzPts val="1800"/>
              <a:buFont typeface="Arial"/>
              <a:buNone/>
              <a:defRPr b="0" i="0" sz="1800" u="none" cap="none" strike="noStrike">
                <a:solidFill>
                  <a:srgbClr val="3E3E3E"/>
                </a:solidFill>
                <a:latin typeface="Arial"/>
                <a:ea typeface="Arial"/>
                <a:cs typeface="Arial"/>
                <a:sym typeface="Arial"/>
              </a:defRPr>
            </a:lvl2pPr>
            <a:lvl3pPr indent="-323850" lvl="2" marL="1371600" marR="0" algn="l">
              <a:lnSpc>
                <a:spcPct val="90000"/>
              </a:lnSpc>
              <a:spcBef>
                <a:spcPts val="400"/>
              </a:spcBef>
              <a:spcAft>
                <a:spcPts val="0"/>
              </a:spcAft>
              <a:buClr>
                <a:srgbClr val="3E3E3E"/>
              </a:buClr>
              <a:buSzPts val="1500"/>
              <a:buFont typeface="Arial"/>
              <a:buChar char="•"/>
              <a:defRPr b="0" i="0" sz="1500" u="none" cap="none" strike="noStrike">
                <a:solidFill>
                  <a:srgbClr val="3E3E3E"/>
                </a:solidFill>
                <a:latin typeface="Arial"/>
                <a:ea typeface="Arial"/>
                <a:cs typeface="Arial"/>
                <a:sym typeface="Arial"/>
              </a:defRPr>
            </a:lvl3pPr>
            <a:lvl4pPr indent="-317500" lvl="3" marL="1828800" marR="0" algn="l">
              <a:lnSpc>
                <a:spcPct val="90000"/>
              </a:lnSpc>
              <a:spcBef>
                <a:spcPts val="400"/>
              </a:spcBef>
              <a:spcAft>
                <a:spcPts val="0"/>
              </a:spcAft>
              <a:buClr>
                <a:srgbClr val="3E3E3E"/>
              </a:buClr>
              <a:buSzPts val="1400"/>
              <a:buFont typeface="Arial"/>
              <a:buChar char="•"/>
              <a:defRPr b="0" i="0" sz="1400" u="none" cap="none" strike="noStrike">
                <a:solidFill>
                  <a:srgbClr val="3E3E3E"/>
                </a:solidFill>
                <a:latin typeface="Arial"/>
                <a:ea typeface="Arial"/>
                <a:cs typeface="Arial"/>
                <a:sym typeface="Arial"/>
              </a:defRPr>
            </a:lvl4pPr>
            <a:lvl5pPr indent="-317500" lvl="4" marL="2286000" marR="0" algn="l">
              <a:lnSpc>
                <a:spcPct val="90000"/>
              </a:lnSpc>
              <a:spcBef>
                <a:spcPts val="400"/>
              </a:spcBef>
              <a:spcAft>
                <a:spcPts val="0"/>
              </a:spcAft>
              <a:buClr>
                <a:srgbClr val="3E3E3E"/>
              </a:buClr>
              <a:buSzPts val="1400"/>
              <a:buFont typeface="Arial"/>
              <a:buChar char="•"/>
              <a:defRPr b="0" i="0" sz="1400" u="none" cap="none" strike="noStrike">
                <a:solidFill>
                  <a:srgbClr val="3E3E3E"/>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type="ctrTitle"/>
          </p:nvPr>
        </p:nvSpPr>
        <p:spPr>
          <a:xfrm>
            <a:off x="1747875" y="3429000"/>
            <a:ext cx="7302600" cy="2122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990"/>
              <a:buFont typeface="Arial"/>
              <a:buNone/>
            </a:pPr>
            <a:r>
              <a:rPr lang="en-US" sz="2580">
                <a:solidFill>
                  <a:srgbClr val="FFFFFF"/>
                </a:solidFill>
              </a:rPr>
              <a:t>ECEN 403 Final Presentation</a:t>
            </a:r>
            <a:endParaRPr sz="2580">
              <a:solidFill>
                <a:srgbClr val="FFFFFF"/>
              </a:solidFill>
            </a:endParaRPr>
          </a:p>
          <a:p>
            <a:pPr indent="0" lvl="0" marL="0" rtl="0" algn="r">
              <a:spcBef>
                <a:spcPts val="0"/>
              </a:spcBef>
              <a:spcAft>
                <a:spcPts val="0"/>
              </a:spcAft>
              <a:buClr>
                <a:schemeClr val="dk1"/>
              </a:buClr>
              <a:buSzPts val="990"/>
              <a:buFont typeface="Arial"/>
              <a:buNone/>
            </a:pPr>
            <a:r>
              <a:t/>
            </a:r>
            <a:endParaRPr sz="2580">
              <a:solidFill>
                <a:srgbClr val="FFFFFF"/>
              </a:solidFill>
            </a:endParaRPr>
          </a:p>
          <a:p>
            <a:pPr indent="0" lvl="0" marL="0" rtl="0" algn="r">
              <a:spcBef>
                <a:spcPts val="0"/>
              </a:spcBef>
              <a:spcAft>
                <a:spcPts val="0"/>
              </a:spcAft>
              <a:buClr>
                <a:schemeClr val="dk1"/>
              </a:buClr>
              <a:buSzPts val="990"/>
              <a:buFont typeface="Arial"/>
              <a:buNone/>
            </a:pPr>
            <a:r>
              <a:rPr lang="en-US" sz="2580">
                <a:solidFill>
                  <a:srgbClr val="FFFFFF"/>
                </a:solidFill>
              </a:rPr>
              <a:t>Team 12 ADC Resolution vs. Sensorless Motor Control Performance</a:t>
            </a:r>
            <a:endParaRPr sz="2580">
              <a:solidFill>
                <a:srgbClr val="FFFFFF"/>
              </a:solidFill>
            </a:endParaRPr>
          </a:p>
          <a:p>
            <a:pPr indent="0" lvl="0" marL="0" rtl="0" algn="r">
              <a:spcBef>
                <a:spcPts val="0"/>
              </a:spcBef>
              <a:spcAft>
                <a:spcPts val="0"/>
              </a:spcAft>
              <a:buClr>
                <a:schemeClr val="dk1"/>
              </a:buClr>
              <a:buSzPts val="990"/>
              <a:buFont typeface="Arial"/>
              <a:buNone/>
            </a:pPr>
            <a:r>
              <a:t/>
            </a:r>
            <a:endParaRPr sz="2580">
              <a:solidFill>
                <a:srgbClr val="FFFFFF"/>
              </a:solidFill>
            </a:endParaRPr>
          </a:p>
          <a:p>
            <a:pPr indent="0" lvl="0" marL="0" rtl="0" algn="r">
              <a:spcBef>
                <a:spcPts val="0"/>
              </a:spcBef>
              <a:spcAft>
                <a:spcPts val="0"/>
              </a:spcAft>
              <a:buClr>
                <a:schemeClr val="dk1"/>
              </a:buClr>
              <a:buSzPts val="990"/>
              <a:buFont typeface="Arial"/>
              <a:buNone/>
            </a:pPr>
            <a:r>
              <a:rPr lang="en-US" sz="2580">
                <a:solidFill>
                  <a:srgbClr val="FFFFFF"/>
                </a:solidFill>
              </a:rPr>
              <a:t>Team Members: Tamara Basfar, Cristian Ornelas, Tyler Hawkins, &amp; John King</a:t>
            </a:r>
            <a:endParaRPr sz="2580">
              <a:solidFill>
                <a:srgbClr val="FFFFFF"/>
              </a:solidFill>
            </a:endParaRPr>
          </a:p>
          <a:p>
            <a:pPr indent="0" lvl="0" marL="0" rtl="0" algn="r">
              <a:spcBef>
                <a:spcPts val="0"/>
              </a:spcBef>
              <a:spcAft>
                <a:spcPts val="0"/>
              </a:spcAft>
              <a:buClr>
                <a:schemeClr val="dk1"/>
              </a:buClr>
              <a:buSzPts val="990"/>
              <a:buFont typeface="Arial"/>
              <a:buNone/>
            </a:pPr>
            <a:r>
              <a:t/>
            </a:r>
            <a:endParaRPr sz="2580">
              <a:solidFill>
                <a:srgbClr val="FFFFFF"/>
              </a:solidFill>
            </a:endParaRPr>
          </a:p>
          <a:p>
            <a:pPr indent="0" lvl="0" marL="0" rtl="0" algn="r">
              <a:spcBef>
                <a:spcPts val="0"/>
              </a:spcBef>
              <a:spcAft>
                <a:spcPts val="0"/>
              </a:spcAft>
              <a:buClr>
                <a:schemeClr val="lt1"/>
              </a:buClr>
              <a:buSzPts val="2916"/>
              <a:buFont typeface="Arial"/>
              <a:buNone/>
            </a:pPr>
            <a:r>
              <a:rPr lang="en-US" sz="2580">
                <a:solidFill>
                  <a:srgbClr val="FFFFFF"/>
                </a:solidFill>
              </a:rPr>
              <a:t>Sponsor: Texas Instruments (Kevin Allen)</a:t>
            </a:r>
            <a:endParaRPr sz="2940"/>
          </a:p>
        </p:txBody>
      </p:sp>
      <p:pic>
        <p:nvPicPr>
          <p:cNvPr descr="DLCOE_logo_HWHT.png" id="99" name="Google Shape;99;p1"/>
          <p:cNvPicPr preferRelativeResize="0"/>
          <p:nvPr/>
        </p:nvPicPr>
        <p:blipFill rotWithShape="1">
          <a:blip r:embed="rId3">
            <a:alphaModFix/>
          </a:blip>
          <a:srcRect b="0" l="0" r="0" t="0"/>
          <a:stretch/>
        </p:blipFill>
        <p:spPr>
          <a:xfrm>
            <a:off x="5540850" y="842793"/>
            <a:ext cx="3114199" cy="525774"/>
          </a:xfrm>
          <a:prstGeom prst="rect">
            <a:avLst/>
          </a:prstGeom>
          <a:noFill/>
          <a:ln>
            <a:noFill/>
          </a:ln>
        </p:spPr>
      </p:pic>
      <p:pic>
        <p:nvPicPr>
          <p:cNvPr id="100" name="Google Shape;100;p1"/>
          <p:cNvPicPr preferRelativeResize="0"/>
          <p:nvPr/>
        </p:nvPicPr>
        <p:blipFill>
          <a:blip r:embed="rId4">
            <a:alphaModFix/>
          </a:blip>
          <a:stretch>
            <a:fillRect/>
          </a:stretch>
        </p:blipFill>
        <p:spPr>
          <a:xfrm rot="-1263568">
            <a:off x="-767400" y="236275"/>
            <a:ext cx="6440051" cy="3622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15fe00e3a8_0_4"/>
          <p:cNvSpPr txBox="1"/>
          <p:nvPr/>
        </p:nvSpPr>
        <p:spPr>
          <a:xfrm>
            <a:off x="1771275" y="10"/>
            <a:ext cx="6629400" cy="892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3600"/>
              <a:buFont typeface="Arial"/>
              <a:buNone/>
            </a:pPr>
            <a:r>
              <a:rPr b="1" i="0" lang="en-US" sz="3600" u="none" cap="none" strike="noStrike">
                <a:solidFill>
                  <a:schemeClr val="dk1"/>
                </a:solidFill>
              </a:rPr>
              <a:t>Solution Porting </a:t>
            </a:r>
            <a:endParaRPr b="1" i="0" sz="1400" u="none" cap="none" strike="noStrike">
              <a:solidFill>
                <a:srgbClr val="000000"/>
              </a:solidFill>
            </a:endParaRPr>
          </a:p>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aphicFrame>
        <p:nvGraphicFramePr>
          <p:cNvPr id="177" name="Google Shape;177;g315fe00e3a8_0_4"/>
          <p:cNvGraphicFramePr/>
          <p:nvPr/>
        </p:nvGraphicFramePr>
        <p:xfrm>
          <a:off x="569575" y="1829450"/>
          <a:ext cx="3000000" cy="3000000"/>
        </p:xfrm>
        <a:graphic>
          <a:graphicData uri="http://schemas.openxmlformats.org/drawingml/2006/table">
            <a:tbl>
              <a:tblPr>
                <a:noFill/>
                <a:tableStyleId>{34DF0A5A-96DF-4B4D-A547-85F031679FCE}</a:tableStyleId>
              </a:tblPr>
              <a:tblGrid>
                <a:gridCol w="3886200"/>
              </a:tblGrid>
              <a:tr h="6403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Accomplishments </a:t>
                      </a:r>
                      <a:endParaRPr sz="14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7346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lang="en-US" sz="1800" u="none" cap="none" strike="noStrike"/>
                        <a:t>Able to run solution on older F28002x board</a:t>
                      </a:r>
                      <a:endParaRPr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lang="en-US" sz="1800"/>
                        <a:t>Completed </a:t>
                      </a:r>
                      <a:r>
                        <a:rPr lang="en-US" sz="1800" u="none" cap="none" strike="noStrike"/>
                        <a:t>sensorless testing on </a:t>
                      </a:r>
                      <a:r>
                        <a:rPr lang="en-US" sz="1800"/>
                        <a:t>F28002x </a:t>
                      </a:r>
                      <a:r>
                        <a:rPr lang="en-US" sz="1800" u="none" cap="none" strike="noStrike"/>
                        <a:t>board</a:t>
                      </a:r>
                      <a:endParaRPr sz="1800" u="none" cap="none" strike="noStrike"/>
                    </a:p>
                    <a:p>
                      <a:pPr indent="-342900" lvl="0" marL="457200" marR="0" rtl="0" algn="l">
                        <a:lnSpc>
                          <a:spcPct val="100000"/>
                        </a:lnSpc>
                        <a:spcBef>
                          <a:spcPts val="0"/>
                        </a:spcBef>
                        <a:spcAft>
                          <a:spcPts val="0"/>
                        </a:spcAft>
                        <a:buClr>
                          <a:srgbClr val="000000"/>
                        </a:buClr>
                        <a:buSzPts val="1800"/>
                        <a:buFont typeface="Arial"/>
                        <a:buChar char="●"/>
                      </a:pPr>
                      <a:r>
                        <a:rPr lang="en-US" sz="1800"/>
                        <a:t>Updated </a:t>
                      </a:r>
                      <a:r>
                        <a:rPr lang="en-US" sz="1800" u="none" cap="none" strike="noStrike"/>
                        <a:t>projectspec file</a:t>
                      </a:r>
                      <a:endParaRPr sz="1800" u="none" cap="none" strike="noStrike"/>
                    </a:p>
                    <a:p>
                      <a:pPr indent="-342900" lvl="0" marL="457200" marR="0" rtl="0" algn="l">
                        <a:lnSpc>
                          <a:spcPct val="100000"/>
                        </a:lnSpc>
                        <a:spcBef>
                          <a:spcPts val="0"/>
                        </a:spcBef>
                        <a:spcAft>
                          <a:spcPts val="0"/>
                        </a:spcAft>
                        <a:buSzPts val="1800"/>
                        <a:buChar char="●"/>
                      </a:pPr>
                      <a:r>
                        <a:rPr lang="en-US" sz="1800"/>
                        <a:t>Updated cmd linker files</a:t>
                      </a:r>
                      <a:endParaRPr sz="1800"/>
                    </a:p>
                    <a:p>
                      <a:pPr indent="-342900" lvl="0" marL="457200" marR="0" rtl="0" algn="l">
                        <a:lnSpc>
                          <a:spcPct val="100000"/>
                        </a:lnSpc>
                        <a:spcBef>
                          <a:spcPts val="0"/>
                        </a:spcBef>
                        <a:spcAft>
                          <a:spcPts val="0"/>
                        </a:spcAft>
                        <a:buSzPts val="1800"/>
                        <a:buChar char="●"/>
                      </a:pPr>
                      <a:r>
                        <a:rPr lang="en-US" sz="1800"/>
                        <a:t>Updated hall.c file</a:t>
                      </a:r>
                      <a:endParaRPr sz="1800"/>
                    </a:p>
                    <a:p>
                      <a:pPr indent="-342900" lvl="0" marL="457200" marR="0" rtl="0" algn="l">
                        <a:lnSpc>
                          <a:spcPct val="100000"/>
                        </a:lnSpc>
                        <a:spcBef>
                          <a:spcPts val="0"/>
                        </a:spcBef>
                        <a:spcAft>
                          <a:spcPts val="0"/>
                        </a:spcAft>
                        <a:buSzPts val="1800"/>
                        <a:buChar char="●"/>
                      </a:pPr>
                      <a:r>
                        <a:rPr lang="en-US" sz="1800"/>
                        <a:t>Updated hall.h file</a:t>
                      </a:r>
                      <a:endParaRPr sz="1800"/>
                    </a:p>
                    <a:p>
                      <a:pPr indent="-342900" lvl="0" marL="457200" marR="0" rtl="0" algn="l">
                        <a:lnSpc>
                          <a:spcPct val="100000"/>
                        </a:lnSpc>
                        <a:spcBef>
                          <a:spcPts val="0"/>
                        </a:spcBef>
                        <a:spcAft>
                          <a:spcPts val="0"/>
                        </a:spcAft>
                        <a:buSzPts val="1800"/>
                        <a:buChar char="●"/>
                      </a:pPr>
                      <a:r>
                        <a:rPr lang="en-US" sz="1800"/>
                        <a:t>Full system build successful </a:t>
                      </a:r>
                      <a:endParaRPr sz="1800"/>
                    </a:p>
                    <a:p>
                      <a:pPr indent="0" lvl="0" marL="457200" marR="0" rtl="0" algn="l">
                        <a:lnSpc>
                          <a:spcPct val="100000"/>
                        </a:lnSpc>
                        <a:spcBef>
                          <a:spcPts val="0"/>
                        </a:spcBef>
                        <a:spcAft>
                          <a:spcPts val="0"/>
                        </a:spcAft>
                        <a:buNone/>
                      </a:pPr>
                      <a:r>
                        <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78" name="Google Shape;178;g315fe00e3a8_0_4"/>
          <p:cNvPicPr preferRelativeResize="0"/>
          <p:nvPr/>
        </p:nvPicPr>
        <p:blipFill rotWithShape="1">
          <a:blip r:embed="rId3">
            <a:alphaModFix/>
          </a:blip>
          <a:srcRect b="0" l="0" r="0" t="0"/>
          <a:stretch/>
        </p:blipFill>
        <p:spPr>
          <a:xfrm>
            <a:off x="4513888" y="2558050"/>
            <a:ext cx="2457230" cy="2566426"/>
          </a:xfrm>
          <a:prstGeom prst="rect">
            <a:avLst/>
          </a:prstGeom>
          <a:noFill/>
          <a:ln>
            <a:noFill/>
          </a:ln>
        </p:spPr>
      </p:pic>
      <p:pic>
        <p:nvPicPr>
          <p:cNvPr id="179" name="Google Shape;179;g315fe00e3a8_0_4"/>
          <p:cNvPicPr preferRelativeResize="0"/>
          <p:nvPr/>
        </p:nvPicPr>
        <p:blipFill rotWithShape="1">
          <a:blip r:embed="rId4">
            <a:alphaModFix/>
          </a:blip>
          <a:srcRect b="0" l="0" r="0" t="0"/>
          <a:stretch/>
        </p:blipFill>
        <p:spPr>
          <a:xfrm>
            <a:off x="7029225" y="2558051"/>
            <a:ext cx="1969920" cy="2566424"/>
          </a:xfrm>
          <a:prstGeom prst="rect">
            <a:avLst/>
          </a:prstGeom>
          <a:noFill/>
          <a:ln>
            <a:noFill/>
          </a:ln>
        </p:spPr>
      </p:pic>
      <p:sp>
        <p:nvSpPr>
          <p:cNvPr id="180" name="Google Shape;180;g315fe00e3a8_0_4"/>
          <p:cNvSpPr txBox="1"/>
          <p:nvPr/>
        </p:nvSpPr>
        <p:spPr>
          <a:xfrm>
            <a:off x="4397400" y="464050"/>
            <a:ext cx="42999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888888"/>
                </a:solidFill>
              </a:rPr>
              <a:t>System Overview and </a:t>
            </a:r>
            <a:r>
              <a:rPr lang="en-US" sz="1800">
                <a:solidFill>
                  <a:srgbClr val="888888"/>
                </a:solidFill>
              </a:rPr>
              <a:t>accomplishments</a:t>
            </a:r>
            <a:endParaRPr sz="1800">
              <a:solidFill>
                <a:srgbClr val="88888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3179ffdee9c_0_25"/>
          <p:cNvPicPr preferRelativeResize="0"/>
          <p:nvPr/>
        </p:nvPicPr>
        <p:blipFill>
          <a:blip r:embed="rId3">
            <a:alphaModFix/>
          </a:blip>
          <a:stretch>
            <a:fillRect/>
          </a:stretch>
        </p:blipFill>
        <p:spPr>
          <a:xfrm>
            <a:off x="371800" y="1129650"/>
            <a:ext cx="2865475" cy="4912674"/>
          </a:xfrm>
          <a:prstGeom prst="rect">
            <a:avLst/>
          </a:prstGeom>
          <a:noFill/>
          <a:ln>
            <a:noFill/>
          </a:ln>
        </p:spPr>
      </p:pic>
      <p:pic>
        <p:nvPicPr>
          <p:cNvPr id="186" name="Google Shape;186;g3179ffdee9c_0_25"/>
          <p:cNvPicPr preferRelativeResize="0"/>
          <p:nvPr/>
        </p:nvPicPr>
        <p:blipFill>
          <a:blip r:embed="rId4">
            <a:alphaModFix/>
          </a:blip>
          <a:stretch>
            <a:fillRect/>
          </a:stretch>
        </p:blipFill>
        <p:spPr>
          <a:xfrm>
            <a:off x="4094850" y="1896228"/>
            <a:ext cx="3622351" cy="4146097"/>
          </a:xfrm>
          <a:prstGeom prst="rect">
            <a:avLst/>
          </a:prstGeom>
          <a:noFill/>
          <a:ln>
            <a:noFill/>
          </a:ln>
        </p:spPr>
      </p:pic>
      <p:pic>
        <p:nvPicPr>
          <p:cNvPr id="187" name="Google Shape;187;g3179ffdee9c_0_25"/>
          <p:cNvPicPr preferRelativeResize="0"/>
          <p:nvPr/>
        </p:nvPicPr>
        <p:blipFill>
          <a:blip r:embed="rId5">
            <a:alphaModFix/>
          </a:blip>
          <a:stretch>
            <a:fillRect/>
          </a:stretch>
        </p:blipFill>
        <p:spPr>
          <a:xfrm>
            <a:off x="4738350" y="56428"/>
            <a:ext cx="3972599" cy="1762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160503470b_0_7"/>
          <p:cNvSpPr txBox="1"/>
          <p:nvPr>
            <p:ph type="title"/>
          </p:nvPr>
        </p:nvSpPr>
        <p:spPr>
          <a:xfrm>
            <a:off x="337475" y="915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Estimator</a:t>
            </a:r>
            <a:endParaRPr/>
          </a:p>
        </p:txBody>
      </p:sp>
      <p:pic>
        <p:nvPicPr>
          <p:cNvPr id="193" name="Google Shape;193;g3160503470b_0_7"/>
          <p:cNvPicPr preferRelativeResize="0"/>
          <p:nvPr/>
        </p:nvPicPr>
        <p:blipFill>
          <a:blip r:embed="rId3">
            <a:alphaModFix/>
          </a:blip>
          <a:stretch>
            <a:fillRect/>
          </a:stretch>
        </p:blipFill>
        <p:spPr>
          <a:xfrm>
            <a:off x="138050" y="2220475"/>
            <a:ext cx="4699924" cy="4112426"/>
          </a:xfrm>
          <a:prstGeom prst="rect">
            <a:avLst/>
          </a:prstGeom>
          <a:noFill/>
          <a:ln>
            <a:noFill/>
          </a:ln>
        </p:spPr>
      </p:pic>
      <p:sp>
        <p:nvSpPr>
          <p:cNvPr id="194" name="Google Shape;194;g3160503470b_0_7"/>
          <p:cNvSpPr txBox="1"/>
          <p:nvPr/>
        </p:nvSpPr>
        <p:spPr>
          <a:xfrm>
            <a:off x="2984375" y="1499450"/>
            <a:ext cx="29358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888888"/>
                </a:solidFill>
              </a:rPr>
              <a:t>System Overview</a:t>
            </a:r>
            <a:endParaRPr sz="1800">
              <a:solidFill>
                <a:srgbClr val="888888"/>
              </a:solidFill>
            </a:endParaRPr>
          </a:p>
        </p:txBody>
      </p:sp>
      <p:graphicFrame>
        <p:nvGraphicFramePr>
          <p:cNvPr id="195" name="Google Shape;195;g3160503470b_0_7"/>
          <p:cNvGraphicFramePr/>
          <p:nvPr/>
        </p:nvGraphicFramePr>
        <p:xfrm>
          <a:off x="4931525" y="2220475"/>
          <a:ext cx="3000000" cy="3000000"/>
        </p:xfrm>
        <a:graphic>
          <a:graphicData uri="http://schemas.openxmlformats.org/drawingml/2006/table">
            <a:tbl>
              <a:tblPr>
                <a:noFill/>
                <a:tableStyleId>{34DF0A5A-96DF-4B4D-A547-85F031679FCE}</a:tableStyleId>
              </a:tblPr>
              <a:tblGrid>
                <a:gridCol w="3886200"/>
              </a:tblGrid>
              <a:tr h="6327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Accomplishments </a:t>
                      </a:r>
                      <a:endParaRPr sz="14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797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342900" lvl="0" marL="457200" marR="0" rtl="0" algn="l">
                        <a:lnSpc>
                          <a:spcPct val="100000"/>
                        </a:lnSpc>
                        <a:spcBef>
                          <a:spcPts val="0"/>
                        </a:spcBef>
                        <a:spcAft>
                          <a:spcPts val="0"/>
                        </a:spcAft>
                        <a:buSzPts val="1800"/>
                        <a:buChar char="●"/>
                      </a:pPr>
                      <a:r>
                        <a:rPr lang="en-US" sz="1800"/>
                        <a:t>Collecting all needed equations and constants for the code.</a:t>
                      </a:r>
                      <a:endParaRPr sz="1800"/>
                    </a:p>
                    <a:p>
                      <a:pPr indent="-342900" lvl="0" marL="457200" marR="0" rtl="0" algn="l">
                        <a:lnSpc>
                          <a:spcPct val="100000"/>
                        </a:lnSpc>
                        <a:spcBef>
                          <a:spcPts val="0"/>
                        </a:spcBef>
                        <a:spcAft>
                          <a:spcPts val="0"/>
                        </a:spcAft>
                        <a:buSzPts val="1800"/>
                        <a:buChar char="●"/>
                      </a:pPr>
                      <a:r>
                        <a:rPr lang="en-US" sz="1800"/>
                        <a:t>Compiling all equations in a functioning code.</a:t>
                      </a:r>
                      <a:endParaRPr sz="1800"/>
                    </a:p>
                    <a:p>
                      <a:pPr indent="-342900" lvl="0" marL="457200" marR="0" rtl="0" algn="l">
                        <a:lnSpc>
                          <a:spcPct val="100000"/>
                        </a:lnSpc>
                        <a:spcBef>
                          <a:spcPts val="0"/>
                        </a:spcBef>
                        <a:spcAft>
                          <a:spcPts val="0"/>
                        </a:spcAft>
                        <a:buSzPts val="1800"/>
                        <a:buChar char="●"/>
                      </a:pPr>
                      <a:r>
                        <a:rPr lang="en-US" sz="1800"/>
                        <a:t>Tuning Estimator Code to for accuracy under ideal conditions.</a:t>
                      </a:r>
                      <a:endParaRPr sz="1800"/>
                    </a:p>
                    <a:p>
                      <a:pPr indent="-342900" lvl="0" marL="457200" marR="0" rtl="0" algn="l">
                        <a:lnSpc>
                          <a:spcPct val="100000"/>
                        </a:lnSpc>
                        <a:spcBef>
                          <a:spcPts val="0"/>
                        </a:spcBef>
                        <a:spcAft>
                          <a:spcPts val="0"/>
                        </a:spcAft>
                        <a:buSzPts val="1800"/>
                        <a:buChar char="●"/>
                      </a:pPr>
                      <a:r>
                        <a:rPr lang="en-US" sz="1800"/>
                        <a:t>Achieving</a:t>
                      </a:r>
                      <a:r>
                        <a:rPr lang="en-US" sz="1800"/>
                        <a:t> </a:t>
                      </a:r>
                      <a:r>
                        <a:rPr lang="en-US" sz="1800"/>
                        <a:t>near-identical to ideal expectations</a:t>
                      </a:r>
                      <a:endParaRPr sz="1800"/>
                    </a:p>
                    <a:p>
                      <a:pPr indent="0" lvl="0" marL="457200" marR="0" rtl="0" algn="l">
                        <a:lnSpc>
                          <a:spcPct val="100000"/>
                        </a:lnSpc>
                        <a:spcBef>
                          <a:spcPts val="0"/>
                        </a:spcBef>
                        <a:spcAft>
                          <a:spcPts val="0"/>
                        </a:spcAft>
                        <a:buNone/>
                      </a:pPr>
                      <a:r>
                        <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179ffdee9c_0_35"/>
          <p:cNvSpPr txBox="1"/>
          <p:nvPr>
            <p:ph type="title"/>
          </p:nvPr>
        </p:nvSpPr>
        <p:spPr>
          <a:xfrm>
            <a:off x="457200" y="78120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Estimator</a:t>
            </a:r>
            <a:endParaRPr/>
          </a:p>
        </p:txBody>
      </p:sp>
      <p:sp>
        <p:nvSpPr>
          <p:cNvPr id="201" name="Google Shape;201;g3179ffdee9c_0_35"/>
          <p:cNvSpPr/>
          <p:nvPr/>
        </p:nvSpPr>
        <p:spPr>
          <a:xfrm>
            <a:off x="422475" y="3178800"/>
            <a:ext cx="2295600" cy="9360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INPUT:</a:t>
            </a:r>
            <a:endParaRPr b="1"/>
          </a:p>
          <a:p>
            <a:pPr indent="0" lvl="0" marL="0" rtl="0" algn="l">
              <a:spcBef>
                <a:spcPts val="0"/>
              </a:spcBef>
              <a:spcAft>
                <a:spcPts val="0"/>
              </a:spcAft>
              <a:buNone/>
            </a:pPr>
            <a:r>
              <a:rPr lang="en-US"/>
              <a:t>Phase A: Current, Voltage</a:t>
            </a:r>
            <a:endParaRPr/>
          </a:p>
          <a:p>
            <a:pPr indent="0" lvl="0" marL="0" rtl="0" algn="l">
              <a:spcBef>
                <a:spcPts val="0"/>
              </a:spcBef>
              <a:spcAft>
                <a:spcPts val="0"/>
              </a:spcAft>
              <a:buNone/>
            </a:pPr>
            <a:r>
              <a:rPr lang="en-US"/>
              <a:t>Phase B: Current, Voltage</a:t>
            </a:r>
            <a:endParaRPr/>
          </a:p>
        </p:txBody>
      </p:sp>
      <p:sp>
        <p:nvSpPr>
          <p:cNvPr id="202" name="Google Shape;202;g3179ffdee9c_0_35"/>
          <p:cNvSpPr/>
          <p:nvPr/>
        </p:nvSpPr>
        <p:spPr>
          <a:xfrm>
            <a:off x="2995950" y="3178800"/>
            <a:ext cx="27909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Clarke Transform</a:t>
            </a:r>
            <a:endParaRPr b="1"/>
          </a:p>
          <a:p>
            <a:pPr indent="0" lvl="0" marL="0" rtl="0" algn="ctr">
              <a:spcBef>
                <a:spcPts val="0"/>
              </a:spcBef>
              <a:spcAft>
                <a:spcPts val="0"/>
              </a:spcAft>
              <a:buNone/>
            </a:pPr>
            <a:r>
              <a:rPr lang="en-US"/>
              <a:t>Phase Alpha: Current, Voltage</a:t>
            </a:r>
            <a:endParaRPr/>
          </a:p>
          <a:p>
            <a:pPr indent="0" lvl="0" marL="0" rtl="0" algn="ctr">
              <a:spcBef>
                <a:spcPts val="0"/>
              </a:spcBef>
              <a:spcAft>
                <a:spcPts val="0"/>
              </a:spcAft>
              <a:buNone/>
            </a:pPr>
            <a:r>
              <a:rPr lang="en-US"/>
              <a:t>Phase Beta: Current, Voltage</a:t>
            </a:r>
            <a:endParaRPr/>
          </a:p>
        </p:txBody>
      </p:sp>
      <p:sp>
        <p:nvSpPr>
          <p:cNvPr id="203" name="Google Shape;203;g3179ffdee9c_0_35"/>
          <p:cNvSpPr/>
          <p:nvPr/>
        </p:nvSpPr>
        <p:spPr>
          <a:xfrm>
            <a:off x="6064725" y="3178800"/>
            <a:ext cx="26568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Back EMF</a:t>
            </a:r>
            <a:r>
              <a:rPr b="1" lang="en-US"/>
              <a:t> CALCULATION:</a:t>
            </a:r>
            <a:endParaRPr b="1"/>
          </a:p>
          <a:p>
            <a:pPr indent="0" lvl="0" marL="0" rtl="0" algn="l">
              <a:spcBef>
                <a:spcPts val="0"/>
              </a:spcBef>
              <a:spcAft>
                <a:spcPts val="0"/>
              </a:spcAft>
              <a:buNone/>
            </a:pPr>
            <a:r>
              <a:rPr lang="en-US"/>
              <a:t>Phase Alpha: </a:t>
            </a:r>
            <a:r>
              <a:rPr lang="en-US"/>
              <a:t>Back EMF</a:t>
            </a:r>
            <a:endParaRPr/>
          </a:p>
          <a:p>
            <a:pPr indent="0" lvl="0" marL="0" rtl="0" algn="l">
              <a:spcBef>
                <a:spcPts val="0"/>
              </a:spcBef>
              <a:spcAft>
                <a:spcPts val="0"/>
              </a:spcAft>
              <a:buNone/>
            </a:pPr>
            <a:r>
              <a:rPr lang="en-US"/>
              <a:t>Phase Beta: </a:t>
            </a:r>
            <a:r>
              <a:rPr lang="en-US"/>
              <a:t>Back EMF</a:t>
            </a:r>
            <a:endParaRPr/>
          </a:p>
        </p:txBody>
      </p:sp>
      <p:sp>
        <p:nvSpPr>
          <p:cNvPr id="204" name="Google Shape;204;g3179ffdee9c_0_35"/>
          <p:cNvSpPr/>
          <p:nvPr/>
        </p:nvSpPr>
        <p:spPr>
          <a:xfrm>
            <a:off x="4949350" y="4589575"/>
            <a:ext cx="26568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ATAN(Alpha/Beta):</a:t>
            </a:r>
            <a:endParaRPr/>
          </a:p>
          <a:p>
            <a:pPr indent="0" lvl="0" marL="0" rtl="0" algn="l">
              <a:spcBef>
                <a:spcPts val="0"/>
              </a:spcBef>
              <a:spcAft>
                <a:spcPts val="0"/>
              </a:spcAft>
              <a:buNone/>
            </a:pPr>
            <a:r>
              <a:rPr lang="en-US"/>
              <a:t>Rotor Position Estimation</a:t>
            </a:r>
            <a:endParaRPr/>
          </a:p>
        </p:txBody>
      </p:sp>
      <p:cxnSp>
        <p:nvCxnSpPr>
          <p:cNvPr id="205" name="Google Shape;205;g3179ffdee9c_0_35"/>
          <p:cNvCxnSpPr>
            <a:stCxn id="201" idx="3"/>
            <a:endCxn id="202" idx="1"/>
          </p:cNvCxnSpPr>
          <p:nvPr/>
        </p:nvCxnSpPr>
        <p:spPr>
          <a:xfrm>
            <a:off x="2718075" y="3646800"/>
            <a:ext cx="277800" cy="0"/>
          </a:xfrm>
          <a:prstGeom prst="straightConnector1">
            <a:avLst/>
          </a:prstGeom>
          <a:noFill/>
          <a:ln cap="flat" cmpd="sng" w="28575">
            <a:solidFill>
              <a:schemeClr val="dk2"/>
            </a:solidFill>
            <a:prstDash val="solid"/>
            <a:round/>
            <a:headEnd len="med" w="med" type="none"/>
            <a:tailEnd len="med" w="med" type="triangle"/>
          </a:ln>
        </p:spPr>
      </p:cxnSp>
      <p:cxnSp>
        <p:nvCxnSpPr>
          <p:cNvPr id="206" name="Google Shape;206;g3179ffdee9c_0_35"/>
          <p:cNvCxnSpPr>
            <a:endCxn id="203" idx="1"/>
          </p:cNvCxnSpPr>
          <p:nvPr/>
        </p:nvCxnSpPr>
        <p:spPr>
          <a:xfrm>
            <a:off x="5786925" y="3646800"/>
            <a:ext cx="277800" cy="0"/>
          </a:xfrm>
          <a:prstGeom prst="straightConnector1">
            <a:avLst/>
          </a:prstGeom>
          <a:noFill/>
          <a:ln cap="flat" cmpd="sng" w="28575">
            <a:solidFill>
              <a:schemeClr val="dk2"/>
            </a:solidFill>
            <a:prstDash val="solid"/>
            <a:round/>
            <a:headEnd len="med" w="med" type="none"/>
            <a:tailEnd len="med" w="med" type="triangle"/>
          </a:ln>
        </p:spPr>
      </p:cxnSp>
      <p:sp>
        <p:nvSpPr>
          <p:cNvPr id="207" name="Google Shape;207;g3179ffdee9c_0_35"/>
          <p:cNvSpPr/>
          <p:nvPr/>
        </p:nvSpPr>
        <p:spPr>
          <a:xfrm>
            <a:off x="422475" y="1929075"/>
            <a:ext cx="2952000" cy="1016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CONSTANTS</a:t>
            </a:r>
            <a:r>
              <a:rPr b="1" lang="en-US"/>
              <a:t>:</a:t>
            </a:r>
            <a:endParaRPr b="1"/>
          </a:p>
          <a:p>
            <a:pPr indent="0" lvl="0" marL="0" rtl="0" algn="l">
              <a:spcBef>
                <a:spcPts val="0"/>
              </a:spcBef>
              <a:spcAft>
                <a:spcPts val="0"/>
              </a:spcAft>
              <a:buNone/>
            </a:pPr>
            <a:r>
              <a:rPr lang="en-US"/>
              <a:t>Stator Induction and Resistance</a:t>
            </a:r>
            <a:endParaRPr/>
          </a:p>
          <a:p>
            <a:pPr indent="0" lvl="0" marL="0" rtl="0" algn="l">
              <a:spcBef>
                <a:spcPts val="0"/>
              </a:spcBef>
              <a:spcAft>
                <a:spcPts val="0"/>
              </a:spcAft>
              <a:buNone/>
            </a:pPr>
            <a:r>
              <a:rPr lang="en-US"/>
              <a:t>Back EMF Constant</a:t>
            </a:r>
            <a:endParaRPr/>
          </a:p>
          <a:p>
            <a:pPr indent="0" lvl="0" marL="0" rtl="0" algn="l">
              <a:spcBef>
                <a:spcPts val="0"/>
              </a:spcBef>
              <a:spcAft>
                <a:spcPts val="0"/>
              </a:spcAft>
              <a:buNone/>
            </a:pPr>
            <a:r>
              <a:rPr lang="en-US"/>
              <a:t>Sampling Time</a:t>
            </a:r>
            <a:endParaRPr/>
          </a:p>
        </p:txBody>
      </p:sp>
      <p:sp>
        <p:nvSpPr>
          <p:cNvPr id="208" name="Google Shape;208;g3179ffdee9c_0_35"/>
          <p:cNvSpPr/>
          <p:nvPr/>
        </p:nvSpPr>
        <p:spPr>
          <a:xfrm>
            <a:off x="1168875" y="4589575"/>
            <a:ext cx="2656800" cy="93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(Current-Previous)/Time:</a:t>
            </a:r>
            <a:endParaRPr/>
          </a:p>
          <a:p>
            <a:pPr indent="0" lvl="0" marL="0" rtl="0" algn="l">
              <a:spcBef>
                <a:spcPts val="0"/>
              </a:spcBef>
              <a:spcAft>
                <a:spcPts val="0"/>
              </a:spcAft>
              <a:buNone/>
            </a:pPr>
            <a:r>
              <a:rPr lang="en-US"/>
              <a:t>Rotor Position Estimation</a:t>
            </a:r>
            <a:endParaRPr/>
          </a:p>
        </p:txBody>
      </p:sp>
      <p:cxnSp>
        <p:nvCxnSpPr>
          <p:cNvPr id="209" name="Google Shape;209;g3179ffdee9c_0_35"/>
          <p:cNvCxnSpPr>
            <a:stCxn id="203" idx="2"/>
            <a:endCxn id="204" idx="0"/>
          </p:cNvCxnSpPr>
          <p:nvPr/>
        </p:nvCxnSpPr>
        <p:spPr>
          <a:xfrm rot="5400000">
            <a:off x="6597975" y="3794550"/>
            <a:ext cx="474900" cy="1115400"/>
          </a:xfrm>
          <a:prstGeom prst="bentConnector3">
            <a:avLst>
              <a:gd fmla="val 49987" name="adj1"/>
            </a:avLst>
          </a:prstGeom>
          <a:noFill/>
          <a:ln cap="flat" cmpd="sng" w="28575">
            <a:solidFill>
              <a:schemeClr val="dk2"/>
            </a:solidFill>
            <a:prstDash val="solid"/>
            <a:round/>
            <a:headEnd len="med" w="med" type="none"/>
            <a:tailEnd len="med" w="med" type="triangle"/>
          </a:ln>
        </p:spPr>
      </p:cxnSp>
      <p:sp>
        <p:nvSpPr>
          <p:cNvPr id="210" name="Google Shape;210;g3179ffdee9c_0_35"/>
          <p:cNvSpPr/>
          <p:nvPr/>
        </p:nvSpPr>
        <p:spPr>
          <a:xfrm>
            <a:off x="3239650" y="5789250"/>
            <a:ext cx="2295600" cy="936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OUTPUT</a:t>
            </a:r>
            <a:r>
              <a:rPr b="1" lang="en-US"/>
              <a:t>:</a:t>
            </a:r>
            <a:endParaRPr b="1"/>
          </a:p>
          <a:p>
            <a:pPr indent="0" lvl="0" marL="0" rtl="0" algn="l">
              <a:spcBef>
                <a:spcPts val="0"/>
              </a:spcBef>
              <a:spcAft>
                <a:spcPts val="0"/>
              </a:spcAft>
              <a:buNone/>
            </a:pPr>
            <a:r>
              <a:rPr lang="en-US"/>
              <a:t>Rotor Position</a:t>
            </a:r>
            <a:endParaRPr/>
          </a:p>
          <a:p>
            <a:pPr indent="0" lvl="0" marL="0" rtl="0" algn="l">
              <a:spcBef>
                <a:spcPts val="0"/>
              </a:spcBef>
              <a:spcAft>
                <a:spcPts val="0"/>
              </a:spcAft>
              <a:buNone/>
            </a:pPr>
            <a:r>
              <a:rPr lang="en-US"/>
              <a:t>Rotor Velocity</a:t>
            </a:r>
            <a:endParaRPr/>
          </a:p>
        </p:txBody>
      </p:sp>
      <p:cxnSp>
        <p:nvCxnSpPr>
          <p:cNvPr id="211" name="Google Shape;211;g3179ffdee9c_0_35"/>
          <p:cNvCxnSpPr>
            <a:stCxn id="204" idx="1"/>
            <a:endCxn id="208" idx="3"/>
          </p:cNvCxnSpPr>
          <p:nvPr/>
        </p:nvCxnSpPr>
        <p:spPr>
          <a:xfrm rot="10800000">
            <a:off x="3825550" y="5057575"/>
            <a:ext cx="1123800" cy="0"/>
          </a:xfrm>
          <a:prstGeom prst="straightConnector1">
            <a:avLst/>
          </a:prstGeom>
          <a:noFill/>
          <a:ln cap="flat" cmpd="sng" w="28575">
            <a:solidFill>
              <a:schemeClr val="dk2"/>
            </a:solidFill>
            <a:prstDash val="solid"/>
            <a:round/>
            <a:headEnd len="med" w="med" type="none"/>
            <a:tailEnd len="med" w="med" type="triangle"/>
          </a:ln>
        </p:spPr>
      </p:cxnSp>
      <p:cxnSp>
        <p:nvCxnSpPr>
          <p:cNvPr id="212" name="Google Shape;212;g3179ffdee9c_0_35"/>
          <p:cNvCxnSpPr>
            <a:stCxn id="204" idx="2"/>
            <a:endCxn id="210" idx="3"/>
          </p:cNvCxnSpPr>
          <p:nvPr/>
        </p:nvCxnSpPr>
        <p:spPr>
          <a:xfrm rot="5400000">
            <a:off x="5540650" y="5520175"/>
            <a:ext cx="731700" cy="742500"/>
          </a:xfrm>
          <a:prstGeom prst="bentConnector2">
            <a:avLst/>
          </a:prstGeom>
          <a:noFill/>
          <a:ln cap="flat" cmpd="sng" w="28575">
            <a:solidFill>
              <a:schemeClr val="dk2"/>
            </a:solidFill>
            <a:prstDash val="solid"/>
            <a:round/>
            <a:headEnd len="med" w="med" type="none"/>
            <a:tailEnd len="med" w="med" type="triangle"/>
          </a:ln>
        </p:spPr>
      </p:cxnSp>
      <p:cxnSp>
        <p:nvCxnSpPr>
          <p:cNvPr id="213" name="Google Shape;213;g3179ffdee9c_0_35"/>
          <p:cNvCxnSpPr>
            <a:stCxn id="208" idx="2"/>
            <a:endCxn id="210" idx="1"/>
          </p:cNvCxnSpPr>
          <p:nvPr/>
        </p:nvCxnSpPr>
        <p:spPr>
          <a:xfrm flipH="1" rot="-5400000">
            <a:off x="2502675" y="5520175"/>
            <a:ext cx="731700" cy="742500"/>
          </a:xfrm>
          <a:prstGeom prst="bentConnector2">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160503470b_0_37"/>
          <p:cNvSpPr txBox="1"/>
          <p:nvPr/>
        </p:nvSpPr>
        <p:spPr>
          <a:xfrm>
            <a:off x="2246350" y="106885"/>
            <a:ext cx="6629400" cy="892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3600"/>
              <a:buFont typeface="Arial"/>
              <a:buNone/>
            </a:pPr>
            <a:r>
              <a:rPr b="1" i="0" lang="en-US" sz="3600" u="none" cap="none" strike="noStrike">
                <a:solidFill>
                  <a:schemeClr val="dk1"/>
                </a:solidFill>
              </a:rPr>
              <a:t>Estimator</a:t>
            </a:r>
            <a:r>
              <a:rPr b="0" i="0" lang="en-US" sz="3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219" name="Google Shape;219;g3160503470b_0_37"/>
          <p:cNvPicPr preferRelativeResize="0"/>
          <p:nvPr/>
        </p:nvPicPr>
        <p:blipFill>
          <a:blip r:embed="rId3">
            <a:alphaModFix/>
          </a:blip>
          <a:stretch>
            <a:fillRect/>
          </a:stretch>
        </p:blipFill>
        <p:spPr>
          <a:xfrm>
            <a:off x="152400" y="1085235"/>
            <a:ext cx="8839199" cy="51862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g3160503470b_0_42"/>
          <p:cNvPicPr preferRelativeResize="0"/>
          <p:nvPr/>
        </p:nvPicPr>
        <p:blipFill>
          <a:blip r:embed="rId3">
            <a:alphaModFix/>
          </a:blip>
          <a:stretch>
            <a:fillRect/>
          </a:stretch>
        </p:blipFill>
        <p:spPr>
          <a:xfrm>
            <a:off x="227000" y="1096126"/>
            <a:ext cx="4298813" cy="2380000"/>
          </a:xfrm>
          <a:prstGeom prst="rect">
            <a:avLst/>
          </a:prstGeom>
          <a:noFill/>
          <a:ln>
            <a:noFill/>
          </a:ln>
        </p:spPr>
      </p:pic>
      <p:pic>
        <p:nvPicPr>
          <p:cNvPr id="225" name="Google Shape;225;g3160503470b_0_42"/>
          <p:cNvPicPr preferRelativeResize="0"/>
          <p:nvPr/>
        </p:nvPicPr>
        <p:blipFill>
          <a:blip r:embed="rId4">
            <a:alphaModFix/>
          </a:blip>
          <a:stretch>
            <a:fillRect/>
          </a:stretch>
        </p:blipFill>
        <p:spPr>
          <a:xfrm>
            <a:off x="4525813" y="1096125"/>
            <a:ext cx="4262807" cy="2380000"/>
          </a:xfrm>
          <a:prstGeom prst="rect">
            <a:avLst/>
          </a:prstGeom>
          <a:noFill/>
          <a:ln>
            <a:noFill/>
          </a:ln>
        </p:spPr>
      </p:pic>
      <p:pic>
        <p:nvPicPr>
          <p:cNvPr id="226" name="Google Shape;226;g3160503470b_0_42"/>
          <p:cNvPicPr preferRelativeResize="0"/>
          <p:nvPr/>
        </p:nvPicPr>
        <p:blipFill>
          <a:blip r:embed="rId5">
            <a:alphaModFix/>
          </a:blip>
          <a:stretch>
            <a:fillRect/>
          </a:stretch>
        </p:blipFill>
        <p:spPr>
          <a:xfrm>
            <a:off x="227012" y="3866824"/>
            <a:ext cx="4345005" cy="2340155"/>
          </a:xfrm>
          <a:prstGeom prst="rect">
            <a:avLst/>
          </a:prstGeom>
          <a:noFill/>
          <a:ln>
            <a:noFill/>
          </a:ln>
        </p:spPr>
      </p:pic>
      <p:pic>
        <p:nvPicPr>
          <p:cNvPr id="227" name="Google Shape;227;g3160503470b_0_42"/>
          <p:cNvPicPr preferRelativeResize="0"/>
          <p:nvPr/>
        </p:nvPicPr>
        <p:blipFill>
          <a:blip r:embed="rId6">
            <a:alphaModFix/>
          </a:blip>
          <a:stretch>
            <a:fillRect/>
          </a:stretch>
        </p:blipFill>
        <p:spPr>
          <a:xfrm>
            <a:off x="4572005" y="3866833"/>
            <a:ext cx="4344996" cy="2379992"/>
          </a:xfrm>
          <a:prstGeom prst="rect">
            <a:avLst/>
          </a:prstGeom>
          <a:noFill/>
          <a:ln>
            <a:noFill/>
          </a:ln>
        </p:spPr>
      </p:pic>
      <p:sp>
        <p:nvSpPr>
          <p:cNvPr id="228" name="Google Shape;228;g3160503470b_0_42"/>
          <p:cNvSpPr txBox="1"/>
          <p:nvPr/>
        </p:nvSpPr>
        <p:spPr>
          <a:xfrm>
            <a:off x="2246350" y="106885"/>
            <a:ext cx="6629400" cy="892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3600"/>
              <a:buFont typeface="Arial"/>
              <a:buNone/>
            </a:pPr>
            <a:r>
              <a:rPr b="1" i="0" lang="en-US" sz="3600" u="none" cap="none" strike="noStrike">
                <a:solidFill>
                  <a:schemeClr val="dk1"/>
                </a:solidFill>
              </a:rPr>
              <a:t>Estimator</a:t>
            </a:r>
            <a:r>
              <a:rPr b="0" i="0" lang="en-US" sz="3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15fb1cb6db_0_59"/>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Execution plan </a:t>
            </a:r>
            <a:endParaRPr/>
          </a:p>
        </p:txBody>
      </p:sp>
      <p:sp>
        <p:nvSpPr>
          <p:cNvPr id="234" name="Google Shape;234;g315fb1cb6db_0_59"/>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35" name="Google Shape;235;g315fb1cb6db_0_59"/>
          <p:cNvPicPr preferRelativeResize="0"/>
          <p:nvPr/>
        </p:nvPicPr>
        <p:blipFill>
          <a:blip r:embed="rId3">
            <a:alphaModFix/>
          </a:blip>
          <a:stretch>
            <a:fillRect/>
          </a:stretch>
        </p:blipFill>
        <p:spPr>
          <a:xfrm>
            <a:off x="365575" y="1932538"/>
            <a:ext cx="8412849" cy="47397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15fb1cb6db_0_48"/>
          <p:cNvSpPr txBox="1"/>
          <p:nvPr>
            <p:ph type="title"/>
          </p:nvPr>
        </p:nvSpPr>
        <p:spPr>
          <a:xfrm>
            <a:off x="457200" y="75685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Validation Plan</a:t>
            </a:r>
            <a:endParaRPr/>
          </a:p>
        </p:txBody>
      </p:sp>
      <p:graphicFrame>
        <p:nvGraphicFramePr>
          <p:cNvPr id="241" name="Google Shape;241;g315fb1cb6db_0_48"/>
          <p:cNvGraphicFramePr/>
          <p:nvPr/>
        </p:nvGraphicFramePr>
        <p:xfrm>
          <a:off x="-12" y="1430100"/>
          <a:ext cx="3000000" cy="3000000"/>
        </p:xfrm>
        <a:graphic>
          <a:graphicData uri="http://schemas.openxmlformats.org/drawingml/2006/table">
            <a:tbl>
              <a:tblPr>
                <a:noFill/>
                <a:tableStyleId>{91295185-7C34-4641-B020-1D0C21936105}</a:tableStyleId>
              </a:tblPr>
              <a:tblGrid>
                <a:gridCol w="2232325"/>
                <a:gridCol w="3849400"/>
                <a:gridCol w="1888875"/>
                <a:gridCol w="1173425"/>
              </a:tblGrid>
              <a:tr h="100000">
                <a:tc>
                  <a:txBody>
                    <a:bodyPr/>
                    <a:lstStyle/>
                    <a:p>
                      <a:pPr indent="0" lvl="0" marL="0" rtl="0" algn="ctr">
                        <a:spcBef>
                          <a:spcPts val="0"/>
                        </a:spcBef>
                        <a:spcAft>
                          <a:spcPts val="0"/>
                        </a:spcAft>
                        <a:buNone/>
                      </a:pPr>
                      <a:r>
                        <a:rPr b="1" lang="en-US" sz="1100"/>
                        <a:t>Task</a:t>
                      </a:r>
                      <a:endParaRPr b="1" sz="1100"/>
                    </a:p>
                  </a:txBody>
                  <a:tcPr marT="63500" marB="63500" marR="63500" marL="63500"/>
                </a:tc>
                <a:tc>
                  <a:txBody>
                    <a:bodyPr/>
                    <a:lstStyle/>
                    <a:p>
                      <a:pPr indent="0" lvl="0" marL="0" rtl="0" algn="ctr">
                        <a:spcBef>
                          <a:spcPts val="0"/>
                        </a:spcBef>
                        <a:spcAft>
                          <a:spcPts val="0"/>
                        </a:spcAft>
                        <a:buNone/>
                      </a:pPr>
                      <a:r>
                        <a:rPr b="1" lang="en-US" sz="1100"/>
                        <a:t>Specification </a:t>
                      </a:r>
                      <a:endParaRPr b="1" sz="1100"/>
                    </a:p>
                  </a:txBody>
                  <a:tcPr marT="63500" marB="63500" marR="63500" marL="63500"/>
                </a:tc>
                <a:tc>
                  <a:txBody>
                    <a:bodyPr/>
                    <a:lstStyle/>
                    <a:p>
                      <a:pPr indent="0" lvl="0" marL="0" rtl="0" algn="ctr">
                        <a:spcBef>
                          <a:spcPts val="0"/>
                        </a:spcBef>
                        <a:spcAft>
                          <a:spcPts val="0"/>
                        </a:spcAft>
                        <a:buNone/>
                      </a:pPr>
                      <a:r>
                        <a:rPr b="1" lang="en-US" sz="1100"/>
                        <a:t>Result</a:t>
                      </a:r>
                      <a:endParaRPr b="1" sz="1100"/>
                    </a:p>
                  </a:txBody>
                  <a:tcPr marT="63500" marB="63500" marR="63500" marL="63500"/>
                </a:tc>
                <a:tc>
                  <a:txBody>
                    <a:bodyPr/>
                    <a:lstStyle/>
                    <a:p>
                      <a:pPr indent="0" lvl="0" marL="0" rtl="0" algn="ctr">
                        <a:spcBef>
                          <a:spcPts val="0"/>
                        </a:spcBef>
                        <a:spcAft>
                          <a:spcPts val="0"/>
                        </a:spcAft>
                        <a:buNone/>
                      </a:pPr>
                      <a:r>
                        <a:rPr b="1" lang="en-US" sz="1100"/>
                        <a:t>Owner</a:t>
                      </a:r>
                      <a:endParaRPr b="1" sz="1100"/>
                    </a:p>
                  </a:txBody>
                  <a:tcPr marT="63500" marB="63500" marR="63500" marL="63500"/>
                </a:tc>
              </a:tr>
              <a:tr h="412225">
                <a:tc>
                  <a:txBody>
                    <a:bodyPr/>
                    <a:lstStyle/>
                    <a:p>
                      <a:pPr indent="0" lvl="0" marL="0" rtl="0" algn="ctr">
                        <a:spcBef>
                          <a:spcPts val="0"/>
                        </a:spcBef>
                        <a:spcAft>
                          <a:spcPts val="0"/>
                        </a:spcAft>
                        <a:buNone/>
                      </a:pPr>
                      <a:r>
                        <a:rPr lang="en-US" sz="1100"/>
                        <a:t>Test individual function Operation</a:t>
                      </a:r>
                      <a:endParaRPr sz="1100"/>
                    </a:p>
                    <a:p>
                      <a:pPr indent="0" lvl="0" marL="0" rtl="0" algn="ctr">
                        <a:spcBef>
                          <a:spcPts val="0"/>
                        </a:spcBef>
                        <a:spcAft>
                          <a:spcPts val="0"/>
                        </a:spcAft>
                        <a:buNone/>
                      </a:pPr>
                      <a:r>
                        <a:rPr lang="en-US" sz="1100"/>
                        <a:t>(test cases)</a:t>
                      </a:r>
                      <a:endParaRPr sz="1100"/>
                    </a:p>
                  </a:txBody>
                  <a:tcPr marT="63500" marB="63500" marR="63500" marL="63500"/>
                </a:tc>
                <a:tc>
                  <a:txBody>
                    <a:bodyPr/>
                    <a:lstStyle/>
                    <a:p>
                      <a:pPr indent="0" lvl="0" marL="0" rtl="0" algn="ctr">
                        <a:spcBef>
                          <a:spcPts val="0"/>
                        </a:spcBef>
                        <a:spcAft>
                          <a:spcPts val="0"/>
                        </a:spcAft>
                        <a:buNone/>
                      </a:pPr>
                      <a:r>
                        <a:rPr lang="en-US" sz="1100"/>
                        <a:t>E</a:t>
                      </a:r>
                      <a:r>
                        <a:rPr lang="en-US" sz="1100"/>
                        <a:t>ach block function outputs correct data and the </a:t>
                      </a:r>
                      <a:r>
                        <a:rPr lang="en-US" sz="1100"/>
                        <a:t>integrated project compiles </a:t>
                      </a:r>
                      <a:endParaRPr sz="1100"/>
                    </a:p>
                  </a:txBody>
                  <a:tcPr marT="63500" marB="63500" marR="63500" marL="63500"/>
                </a:tc>
                <a:tc>
                  <a:txBody>
                    <a:bodyPr/>
                    <a:lstStyle/>
                    <a:p>
                      <a:pPr indent="0" lvl="0" marL="0" rtl="0" algn="ctr">
                        <a:spcBef>
                          <a:spcPts val="0"/>
                        </a:spcBef>
                        <a:spcAft>
                          <a:spcPts val="0"/>
                        </a:spcAft>
                        <a:buNone/>
                      </a:pPr>
                      <a:r>
                        <a:rPr lang="en-US" sz="1100"/>
                        <a:t>TESTED</a:t>
                      </a:r>
                      <a:endParaRPr sz="1100"/>
                    </a:p>
                  </a:txBody>
                  <a:tcPr marT="63500" marB="63500" marR="63500" marL="63500">
                    <a:solidFill>
                      <a:srgbClr val="00FF00"/>
                    </a:solidFill>
                  </a:tcPr>
                </a:tc>
                <a:tc>
                  <a:txBody>
                    <a:bodyPr/>
                    <a:lstStyle/>
                    <a:p>
                      <a:pPr indent="0" lvl="0" marL="0" rtl="0" algn="ctr">
                        <a:spcBef>
                          <a:spcPts val="0"/>
                        </a:spcBef>
                        <a:spcAft>
                          <a:spcPts val="0"/>
                        </a:spcAft>
                        <a:buNone/>
                      </a:pPr>
                      <a:r>
                        <a:rPr lang="en-US" sz="1100"/>
                        <a:t>Tamara</a:t>
                      </a:r>
                      <a:endParaRPr sz="1100"/>
                    </a:p>
                    <a:p>
                      <a:pPr indent="0" lvl="0" marL="0" rtl="0" algn="ctr">
                        <a:spcBef>
                          <a:spcPts val="0"/>
                        </a:spcBef>
                        <a:spcAft>
                          <a:spcPts val="0"/>
                        </a:spcAft>
                        <a:buNone/>
                      </a:pPr>
                      <a:r>
                        <a:rPr lang="en-US" sz="1100"/>
                        <a:t>PWM</a:t>
                      </a:r>
                      <a:endParaRPr sz="1100"/>
                    </a:p>
                  </a:txBody>
                  <a:tcPr marT="63500" marB="63500" marR="63500" marL="63500"/>
                </a:tc>
              </a:tr>
              <a:tr h="412225">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 individual function Operation</a:t>
                      </a:r>
                      <a:endParaRPr sz="1100">
                        <a:solidFill>
                          <a:schemeClr val="dk1"/>
                        </a:solidFill>
                      </a:endParaRPr>
                    </a:p>
                    <a:p>
                      <a:pPr indent="0" lvl="0" marL="0" rtl="0" algn="ctr">
                        <a:spcBef>
                          <a:spcPts val="0"/>
                        </a:spcBef>
                        <a:spcAft>
                          <a:spcPts val="0"/>
                        </a:spcAft>
                        <a:buNone/>
                      </a:pPr>
                      <a:r>
                        <a:rPr lang="en-US" sz="1100"/>
                        <a:t>(in/out waveforms)</a:t>
                      </a:r>
                      <a:endParaRPr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t>W</a:t>
                      </a:r>
                      <a:r>
                        <a:rPr lang="en-US" sz="1100"/>
                        <a:t>aveforms behave as expected</a:t>
                      </a:r>
                      <a:endParaRPr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p>
                  </a:txBody>
                  <a:tcPr marT="63500" marB="63500" marR="63500" marL="63500">
                    <a:solidFill>
                      <a:srgbClr val="00FF00"/>
                    </a:solidFill>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Tamara</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PWM</a:t>
                      </a:r>
                      <a:endParaRPr sz="1100"/>
                    </a:p>
                  </a:txBody>
                  <a:tcPr marT="63500" marB="63500" marR="63500" marL="63500"/>
                </a:tc>
              </a:tr>
              <a:tr h="302025">
                <a:tc>
                  <a:txBody>
                    <a:bodyPr/>
                    <a:lstStyle/>
                    <a:p>
                      <a:pPr indent="0" lvl="0" marL="0" rtl="0" algn="ctr">
                        <a:spcBef>
                          <a:spcPts val="0"/>
                        </a:spcBef>
                        <a:spcAft>
                          <a:spcPts val="0"/>
                        </a:spcAft>
                        <a:buNone/>
                      </a:pPr>
                      <a:r>
                        <a:rPr lang="en-US" sz="1100">
                          <a:solidFill>
                            <a:schemeClr val="dk1"/>
                          </a:solidFill>
                        </a:rPr>
                        <a:t>C</a:t>
                      </a:r>
                      <a:r>
                        <a:rPr lang="en-US" sz="1100">
                          <a:solidFill>
                            <a:schemeClr val="dk1"/>
                          </a:solidFill>
                        </a:rPr>
                        <a:t>ompile Full PWM Project </a:t>
                      </a:r>
                      <a:endParaRPr sz="1100">
                        <a:solidFill>
                          <a:schemeClr val="dk1"/>
                        </a:solidFill>
                      </a:endParaRPr>
                    </a:p>
                    <a:p>
                      <a:pPr indent="0" lvl="0" marL="0" rtl="0" algn="ctr">
                        <a:spcBef>
                          <a:spcPts val="0"/>
                        </a:spcBef>
                        <a:spcAft>
                          <a:spcPts val="0"/>
                        </a:spcAft>
                        <a:buNone/>
                      </a:pPr>
                      <a:r>
                        <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100">
                          <a:solidFill>
                            <a:schemeClr val="dk1"/>
                          </a:solidFill>
                        </a:rPr>
                        <a:t>I</a:t>
                      </a:r>
                      <a:r>
                        <a:rPr lang="en-US" sz="1100">
                          <a:solidFill>
                            <a:schemeClr val="dk1"/>
                          </a:solidFill>
                        </a:rPr>
                        <a:t>ntegrated project compiles </a:t>
                      </a:r>
                      <a:endParaRPr sz="1100">
                        <a:solidFill>
                          <a:schemeClr val="dk1"/>
                        </a:solidFill>
                      </a:endParaRPr>
                    </a:p>
                    <a:p>
                      <a:pPr indent="0" lvl="0" marL="0" rtl="0" algn="ctr">
                        <a:spcBef>
                          <a:spcPts val="0"/>
                        </a:spcBef>
                        <a:spcAft>
                          <a:spcPts val="0"/>
                        </a:spcAft>
                        <a:buNone/>
                      </a:pPr>
                      <a:r>
                        <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p>
                  </a:txBody>
                  <a:tcPr marT="63500" marB="63500" marR="63500" marL="63500">
                    <a:lnL cap="flat" cmpd="sng" w="12700">
                      <a:solidFill>
                        <a:srgbClr val="000000"/>
                      </a:solidFill>
                      <a:prstDash val="solid"/>
                      <a:round/>
                      <a:headEnd len="sm" w="sm" type="none"/>
                      <a:tailEnd len="sm" w="sm" type="none"/>
                    </a:lnL>
                    <a:solidFill>
                      <a:srgbClr val="00FF00"/>
                    </a:solidFill>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Tamara</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PWM</a:t>
                      </a:r>
                      <a:endParaRPr sz="1100"/>
                    </a:p>
                  </a:txBody>
                  <a:tcPr marT="63500" marB="63500" marR="63500" marL="63500"/>
                </a:tc>
              </a:tr>
              <a:tr h="302025">
                <a:tc>
                  <a:txBody>
                    <a:bodyPr/>
                    <a:lstStyle/>
                    <a:p>
                      <a:pPr indent="0" lvl="0" marL="0" rtl="0" algn="ctr">
                        <a:spcBef>
                          <a:spcPts val="0"/>
                        </a:spcBef>
                        <a:spcAft>
                          <a:spcPts val="0"/>
                        </a:spcAft>
                        <a:buNone/>
                      </a:pPr>
                      <a:r>
                        <a:rPr lang="en-US" sz="1100"/>
                        <a:t>Integrated Project Test</a:t>
                      </a:r>
                      <a:endParaRPr sz="1100"/>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US" sz="1100"/>
                        <a:t>The PWM project shows correct duty cycles and  can change  in real time</a:t>
                      </a:r>
                      <a:endParaRPr sz="1100"/>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solidFill>
                          <a:schemeClr val="dk1"/>
                        </a:solidFill>
                      </a:endParaRPr>
                    </a:p>
                    <a:p>
                      <a:pPr indent="0" lvl="0" marL="0" rtl="0" algn="ctr">
                        <a:spcBef>
                          <a:spcPts val="0"/>
                        </a:spcBef>
                        <a:spcAft>
                          <a:spcPts val="0"/>
                        </a:spcAft>
                        <a:buClr>
                          <a:schemeClr val="dk1"/>
                        </a:buClr>
                        <a:buSzPts val="1100"/>
                        <a:buFont typeface="Arial"/>
                        <a:buNone/>
                      </a:pPr>
                      <a:r>
                        <a:t/>
                      </a:r>
                      <a:endParaRPr sz="1100">
                        <a:solidFill>
                          <a:schemeClr val="dk1"/>
                        </a:solidFill>
                      </a:endParaRPr>
                    </a:p>
                  </a:txBody>
                  <a:tcPr marT="63500" marB="63500" marR="63500" marL="63500">
                    <a:solidFill>
                      <a:srgbClr val="00FF00"/>
                    </a:solidFill>
                  </a:tcPr>
                </a:tc>
                <a:tc>
                  <a:txBody>
                    <a:bodyPr/>
                    <a:lstStyle/>
                    <a:p>
                      <a:pPr indent="0" lvl="0" marL="0" rtl="0" algn="ctr">
                        <a:spcBef>
                          <a:spcPts val="0"/>
                        </a:spcBef>
                        <a:spcAft>
                          <a:spcPts val="0"/>
                        </a:spcAft>
                        <a:buNone/>
                      </a:pPr>
                      <a:r>
                        <a:rPr lang="en-US" sz="1100">
                          <a:solidFill>
                            <a:schemeClr val="dk1"/>
                          </a:solidFill>
                        </a:rPr>
                        <a:t>Tamara</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PWM</a:t>
                      </a:r>
                      <a:endParaRPr sz="1100">
                        <a:solidFill>
                          <a:schemeClr val="dk1"/>
                        </a:solidFill>
                      </a:endParaRPr>
                    </a:p>
                  </a:txBody>
                  <a:tcPr marT="63500" marB="63500" marR="63500" marL="63500"/>
                </a:tc>
              </a:tr>
              <a:tr h="302025">
                <a:tc>
                  <a:txBody>
                    <a:bodyPr/>
                    <a:lstStyle/>
                    <a:p>
                      <a:pPr indent="0" lvl="0" marL="0" rtl="0" algn="ctr">
                        <a:spcBef>
                          <a:spcPts val="0"/>
                        </a:spcBef>
                        <a:spcAft>
                          <a:spcPts val="0"/>
                        </a:spcAft>
                        <a:buNone/>
                      </a:pPr>
                      <a:r>
                        <a:rPr lang="en-US" sz="1100"/>
                        <a:t>Test Estimator Operation</a:t>
                      </a:r>
                      <a:endParaRPr sz="1100"/>
                    </a:p>
                  </a:txBody>
                  <a:tcPr marT="63500" marB="63500" marR="63500" marL="63500"/>
                </a:tc>
                <a:tc>
                  <a:txBody>
                    <a:bodyPr/>
                    <a:lstStyle/>
                    <a:p>
                      <a:pPr indent="0" lvl="0" marL="0" rtl="0" algn="ctr">
                        <a:spcBef>
                          <a:spcPts val="0"/>
                        </a:spcBef>
                        <a:spcAft>
                          <a:spcPts val="0"/>
                        </a:spcAft>
                        <a:buNone/>
                      </a:pPr>
                      <a:r>
                        <a:rPr lang="en-US" sz="1100"/>
                        <a:t>The estimator correctly collects motor information. This is done by comparing with sensored motor outputs</a:t>
                      </a:r>
                      <a:endParaRPr sz="1100"/>
                    </a:p>
                  </a:txBody>
                  <a:tcPr marT="63500" marB="63500" marR="63500" marL="63500"/>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p>
                  </a:txBody>
                  <a:tcPr marT="63500" marB="63500" marR="63500" marL="63500">
                    <a:solidFill>
                      <a:srgbClr val="00FF00"/>
                    </a:solidFill>
                  </a:tcPr>
                </a:tc>
                <a:tc>
                  <a:txBody>
                    <a:bodyPr/>
                    <a:lstStyle/>
                    <a:p>
                      <a:pPr indent="0" lvl="0" marL="0" rtl="0" algn="ctr">
                        <a:spcBef>
                          <a:spcPts val="0"/>
                        </a:spcBef>
                        <a:spcAft>
                          <a:spcPts val="0"/>
                        </a:spcAft>
                        <a:buNone/>
                      </a:pPr>
                      <a:r>
                        <a:rPr lang="en-US" sz="1100"/>
                        <a:t>Case</a:t>
                      </a:r>
                      <a:endParaRPr sz="1100"/>
                    </a:p>
                    <a:p>
                      <a:pPr indent="0" lvl="0" marL="0" rtl="0" algn="ctr">
                        <a:spcBef>
                          <a:spcPts val="0"/>
                        </a:spcBef>
                        <a:spcAft>
                          <a:spcPts val="0"/>
                        </a:spcAft>
                        <a:buNone/>
                      </a:pPr>
                      <a:r>
                        <a:rPr lang="en-US" sz="1100"/>
                        <a:t>EST</a:t>
                      </a:r>
                      <a:endParaRPr sz="1100"/>
                    </a:p>
                  </a:txBody>
                  <a:tcPr marT="63500" marB="63500" marR="63500" marL="63500"/>
                </a:tc>
              </a:tr>
              <a:tr h="302025">
                <a:tc>
                  <a:txBody>
                    <a:bodyPr/>
                    <a:lstStyle/>
                    <a:p>
                      <a:pPr indent="0" lvl="0" marL="0" rtl="0" algn="ctr">
                        <a:spcBef>
                          <a:spcPts val="0"/>
                        </a:spcBef>
                        <a:spcAft>
                          <a:spcPts val="0"/>
                        </a:spcAft>
                        <a:buNone/>
                      </a:pPr>
                      <a:r>
                        <a:rPr lang="en-US" sz="1100"/>
                        <a:t>ADC Driver Operation</a:t>
                      </a:r>
                      <a:endParaRPr sz="1100"/>
                    </a:p>
                  </a:txBody>
                  <a:tcPr marT="63500" marB="63500" marR="63500" marL="63500"/>
                </a:tc>
                <a:tc>
                  <a:txBody>
                    <a:bodyPr/>
                    <a:lstStyle/>
                    <a:p>
                      <a:pPr indent="0" lvl="0" marL="0" rtl="0" algn="ctr">
                        <a:spcBef>
                          <a:spcPts val="0"/>
                        </a:spcBef>
                        <a:spcAft>
                          <a:spcPts val="0"/>
                        </a:spcAft>
                        <a:buNone/>
                      </a:pPr>
                      <a:r>
                        <a:rPr lang="en-US" sz="1100"/>
                        <a:t>ADC Correctly converts Analog signal to digital signal through test cases and plotting</a:t>
                      </a:r>
                      <a:endParaRPr sz="1100"/>
                    </a:p>
                  </a:txBody>
                  <a:tcPr marT="63500" marB="63500" marR="63500" marL="63500">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US" sz="1100">
                          <a:solidFill>
                            <a:srgbClr val="000000"/>
                          </a:solidFill>
                        </a:rPr>
                        <a:t>TESTED</a:t>
                      </a:r>
                      <a:endParaRPr sz="1100"/>
                    </a:p>
                  </a:txBody>
                  <a:tcPr marT="63500" marB="63500" marR="63500" marL="63500">
                    <a:solidFill>
                      <a:srgbClr val="00FF00"/>
                    </a:solidFill>
                  </a:tcPr>
                </a:tc>
                <a:tc>
                  <a:txBody>
                    <a:bodyPr/>
                    <a:lstStyle/>
                    <a:p>
                      <a:pPr indent="0" lvl="0" marL="0" rtl="0" algn="ctr">
                        <a:spcBef>
                          <a:spcPts val="0"/>
                        </a:spcBef>
                        <a:spcAft>
                          <a:spcPts val="0"/>
                        </a:spcAft>
                        <a:buNone/>
                      </a:pPr>
                      <a:r>
                        <a:rPr lang="en-US" sz="1100"/>
                        <a:t>Cristian</a:t>
                      </a:r>
                      <a:endParaRPr sz="1100"/>
                    </a:p>
                    <a:p>
                      <a:pPr indent="0" lvl="0" marL="0" rtl="0" algn="ctr">
                        <a:spcBef>
                          <a:spcPts val="0"/>
                        </a:spcBef>
                        <a:spcAft>
                          <a:spcPts val="0"/>
                        </a:spcAft>
                        <a:buNone/>
                      </a:pPr>
                      <a:r>
                        <a:rPr lang="en-US" sz="1100"/>
                        <a:t>ADC</a:t>
                      </a:r>
                      <a:endParaRPr sz="1100"/>
                    </a:p>
                  </a:txBody>
                  <a:tcPr marT="63500" marB="63500" marR="63500" marL="63500"/>
                </a:tc>
              </a:tr>
              <a:tr h="227725">
                <a:tc>
                  <a:txBody>
                    <a:bodyPr/>
                    <a:lstStyle/>
                    <a:p>
                      <a:pPr indent="0" lvl="0" marL="0" rtl="0" algn="ctr">
                        <a:spcBef>
                          <a:spcPts val="0"/>
                        </a:spcBef>
                        <a:spcAft>
                          <a:spcPts val="0"/>
                        </a:spcAft>
                        <a:buNone/>
                      </a:pPr>
                      <a:r>
                        <a:rPr lang="en-US" sz="1100"/>
                        <a:t>ADC Overview</a:t>
                      </a:r>
                      <a:endParaRPr sz="1100"/>
                    </a:p>
                  </a:txBody>
                  <a:tcPr marT="63500" marB="63500" marR="63500" marL="63500">
                    <a:lnR cap="flat" cmpd="sng" w="9525">
                      <a:solidFill>
                        <a:srgbClr val="111111"/>
                      </a:solidFill>
                      <a:prstDash val="solid"/>
                      <a:round/>
                      <a:headEnd len="sm" w="sm" type="none"/>
                      <a:tailEnd len="sm" w="sm" type="none"/>
                    </a:lnR>
                  </a:tcPr>
                </a:tc>
                <a:tc>
                  <a:txBody>
                    <a:bodyPr/>
                    <a:lstStyle/>
                    <a:p>
                      <a:pPr indent="0" lvl="0" marL="0" rtl="0" algn="ctr">
                        <a:spcBef>
                          <a:spcPts val="0"/>
                        </a:spcBef>
                        <a:spcAft>
                          <a:spcPts val="0"/>
                        </a:spcAft>
                        <a:buNone/>
                      </a:pPr>
                      <a:r>
                        <a:rPr lang="en-US" sz="1100"/>
                        <a:t>Code will compile with 0 errors.</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solidFill>
                          <a:srgbClr val="000000"/>
                        </a:solidFill>
                      </a:endParaRPr>
                    </a:p>
                  </a:txBody>
                  <a:tcPr marT="63500" marB="63500" marR="63500" marL="63500">
                    <a:lnL cap="flat" cmpd="sng" w="9525">
                      <a:solidFill>
                        <a:srgbClr val="111111"/>
                      </a:solidFill>
                      <a:prstDash val="solid"/>
                      <a:round/>
                      <a:headEnd len="sm" w="sm" type="none"/>
                      <a:tailEnd len="sm" w="sm" type="none"/>
                    </a:lnL>
                    <a:solidFill>
                      <a:srgbClr val="00FF00"/>
                    </a:solidFill>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Cristian</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ADC</a:t>
                      </a:r>
                      <a:endParaRPr sz="1100"/>
                    </a:p>
                  </a:txBody>
                  <a:tcPr marT="63500" marB="63500" marR="63500" marL="63500"/>
                </a:tc>
              </a:tr>
              <a:tr h="337925">
                <a:tc>
                  <a:txBody>
                    <a:bodyPr/>
                    <a:lstStyle/>
                    <a:p>
                      <a:pPr indent="0" lvl="0" marL="0" rtl="0" algn="ctr">
                        <a:spcBef>
                          <a:spcPts val="0"/>
                        </a:spcBef>
                        <a:spcAft>
                          <a:spcPts val="0"/>
                        </a:spcAft>
                        <a:buNone/>
                      </a:pPr>
                      <a:r>
                        <a:rPr lang="en-US" sz="1100"/>
                        <a:t>ADC/ GPIO Behavior</a:t>
                      </a:r>
                      <a:endParaRPr sz="1100"/>
                    </a:p>
                  </a:txBody>
                  <a:tcPr marT="63500" marB="63500" marR="63500" marL="63500">
                    <a:lnR cap="flat" cmpd="sng" w="9525">
                      <a:solidFill>
                        <a:srgbClr val="111111"/>
                      </a:solidFill>
                      <a:prstDash val="solid"/>
                      <a:round/>
                      <a:headEnd len="sm" w="sm" type="none"/>
                      <a:tailEnd len="sm" w="sm" type="none"/>
                    </a:lnR>
                  </a:tcPr>
                </a:tc>
                <a:tc>
                  <a:txBody>
                    <a:bodyPr/>
                    <a:lstStyle/>
                    <a:p>
                      <a:pPr indent="0" lvl="0" marL="0" rtl="0" algn="ctr">
                        <a:spcBef>
                          <a:spcPts val="0"/>
                        </a:spcBef>
                        <a:spcAft>
                          <a:spcPts val="0"/>
                        </a:spcAft>
                        <a:buNone/>
                      </a:pPr>
                      <a:r>
                        <a:rPr lang="en-US" sz="1100"/>
                        <a:t>The memory result buffer will show the behavior of ADC A (Toggle)</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solidFill>
                          <a:srgbClr val="000000"/>
                        </a:solidFill>
                      </a:endParaRPr>
                    </a:p>
                  </a:txBody>
                  <a:tcPr marT="63500" marB="63500" marR="63500" marL="63500">
                    <a:lnL cap="flat" cmpd="sng" w="9525">
                      <a:solidFill>
                        <a:srgbClr val="111111"/>
                      </a:solidFill>
                      <a:prstDash val="solid"/>
                      <a:round/>
                      <a:headEnd len="sm" w="sm" type="none"/>
                      <a:tailEnd len="sm" w="sm" type="none"/>
                    </a:lnL>
                    <a:solidFill>
                      <a:srgbClr val="00FF00"/>
                    </a:solidFill>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Cristian</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ADC</a:t>
                      </a:r>
                      <a:endParaRPr sz="1100"/>
                    </a:p>
                  </a:txBody>
                  <a:tcPr marT="63500" marB="63500" marR="63500" marL="63500"/>
                </a:tc>
              </a:tr>
              <a:tr h="337925">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ADC/ GPIO Behavior</a:t>
                      </a:r>
                      <a:endParaRPr sz="1100"/>
                    </a:p>
                  </a:txBody>
                  <a:tcPr marT="63500" marB="63500" marR="63500" marL="63500">
                    <a:lnR cap="flat" cmpd="sng" w="9525">
                      <a:solidFill>
                        <a:srgbClr val="111111"/>
                      </a:solidFill>
                      <a:prstDash val="solid"/>
                      <a:round/>
                      <a:headEnd len="sm" w="sm" type="none"/>
                      <a:tailEnd len="sm" w="sm" type="none"/>
                    </a:lnR>
                  </a:tcPr>
                </a:tc>
                <a:tc>
                  <a:txBody>
                    <a:bodyPr/>
                    <a:lstStyle/>
                    <a:p>
                      <a:pPr indent="0" lvl="0" marL="0" rtl="0" algn="ctr">
                        <a:spcBef>
                          <a:spcPts val="0"/>
                        </a:spcBef>
                        <a:spcAft>
                          <a:spcPts val="0"/>
                        </a:spcAft>
                        <a:buNone/>
                      </a:pPr>
                      <a:r>
                        <a:rPr lang="en-US" sz="1100">
                          <a:solidFill>
                            <a:schemeClr val="dk1"/>
                          </a:solidFill>
                        </a:rPr>
                        <a:t>The memory result buffer will show the behavior of ADC B (Low)</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n-US" sz="1100"/>
                        <a:t>In Progress</a:t>
                      </a:r>
                      <a:endParaRPr sz="1100">
                        <a:solidFill>
                          <a:srgbClr val="000000"/>
                        </a:solidFill>
                      </a:endParaRPr>
                    </a:p>
                  </a:txBody>
                  <a:tcPr marT="63500" marB="63500" marR="63500" marL="63500">
                    <a:lnL cap="flat" cmpd="sng" w="9525">
                      <a:solidFill>
                        <a:srgbClr val="111111"/>
                      </a:solidFill>
                      <a:prstDash val="solid"/>
                      <a:round/>
                      <a:headEnd len="sm" w="sm" type="none"/>
                      <a:tailEnd len="sm" w="sm" type="none"/>
                    </a:lnL>
                    <a:solidFill>
                      <a:srgbClr val="FFFF00"/>
                    </a:solidFill>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Cristian</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ADC</a:t>
                      </a:r>
                      <a:endParaRPr sz="1100"/>
                    </a:p>
                  </a:txBody>
                  <a:tcPr marT="63500" marB="63500" marR="63500" marL="6350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160503470b_4_9"/>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Validation Plan Continued…</a:t>
            </a:r>
            <a:endParaRPr/>
          </a:p>
        </p:txBody>
      </p:sp>
      <p:graphicFrame>
        <p:nvGraphicFramePr>
          <p:cNvPr id="247" name="Google Shape;247;g3160503470b_4_9"/>
          <p:cNvGraphicFramePr/>
          <p:nvPr/>
        </p:nvGraphicFramePr>
        <p:xfrm>
          <a:off x="-25" y="2246250"/>
          <a:ext cx="3000000" cy="3000000"/>
        </p:xfrm>
        <a:graphic>
          <a:graphicData uri="http://schemas.openxmlformats.org/drawingml/2006/table">
            <a:tbl>
              <a:tblPr>
                <a:noFill/>
                <a:tableStyleId>{91295185-7C34-4641-B020-1D0C21936105}</a:tableStyleId>
              </a:tblPr>
              <a:tblGrid>
                <a:gridCol w="2232325"/>
                <a:gridCol w="3849400"/>
                <a:gridCol w="1888875"/>
                <a:gridCol w="1173425"/>
              </a:tblGrid>
              <a:tr h="337925">
                <a:tc>
                  <a:txBody>
                    <a:bodyPr/>
                    <a:lstStyle/>
                    <a:p>
                      <a:pPr indent="0" lvl="0" marL="0" rtl="0" algn="ctr">
                        <a:spcBef>
                          <a:spcPts val="0"/>
                        </a:spcBef>
                        <a:spcAft>
                          <a:spcPts val="0"/>
                        </a:spcAft>
                        <a:buNone/>
                      </a:pPr>
                      <a:r>
                        <a:rPr b="1" lang="en-US" sz="1100"/>
                        <a:t>Task</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100"/>
                        <a:t>Specification </a:t>
                      </a:r>
                      <a:endParaRPr b="1" sz="1100">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100"/>
                        <a:t>Result</a:t>
                      </a:r>
                      <a:endParaRPr b="1" sz="1100">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100"/>
                        <a:t>Owner</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7925">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ADC/ GPIO Behavior</a:t>
                      </a:r>
                      <a:endParaRPr sz="1100"/>
                    </a:p>
                  </a:txBody>
                  <a:tcPr marT="63500" marB="63500" marR="63500" marL="63500">
                    <a:lnR cap="flat" cmpd="sng" w="9525">
                      <a:solidFill>
                        <a:srgbClr val="111111"/>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US" sz="1100">
                          <a:solidFill>
                            <a:schemeClr val="dk1"/>
                          </a:solidFill>
                        </a:rPr>
                        <a:t>The memory result buffer will show the behavior of ADC C (High)</a:t>
                      </a:r>
                      <a:endParaRPr sz="1100">
                        <a:solidFill>
                          <a:schemeClr val="dk1"/>
                        </a:solidFill>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solidFill>
                          <a:srgbClr val="000000"/>
                        </a:solidFill>
                      </a:endParaRPr>
                    </a:p>
                  </a:txBody>
                  <a:tcPr marT="63500" marB="63500" marR="63500" marL="63500">
                    <a:lnL cap="flat" cmpd="sng" w="9525">
                      <a:solidFill>
                        <a:srgbClr val="11111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solidFill>
                      <a:srgbClr val="00FF00"/>
                    </a:solidFill>
                  </a:tcPr>
                </a:tc>
                <a:tc>
                  <a:txBody>
                    <a:bodyPr/>
                    <a:lstStyle/>
                    <a:p>
                      <a:pPr indent="0" lvl="0" marL="0" rtl="0" algn="ctr">
                        <a:spcBef>
                          <a:spcPts val="0"/>
                        </a:spcBef>
                        <a:spcAft>
                          <a:spcPts val="0"/>
                        </a:spcAft>
                        <a:buNone/>
                      </a:pPr>
                      <a:r>
                        <a:rPr lang="en-US" sz="1100"/>
                        <a:t>Cristian</a:t>
                      </a:r>
                      <a:endParaRPr sz="1100"/>
                    </a:p>
                    <a:p>
                      <a:pPr indent="0" lvl="0" marL="0" rtl="0" algn="ctr">
                        <a:spcBef>
                          <a:spcPts val="0"/>
                        </a:spcBef>
                        <a:spcAft>
                          <a:spcPts val="0"/>
                        </a:spcAft>
                        <a:buNone/>
                      </a:pPr>
                      <a:r>
                        <a:rPr lang="en-US" sz="1100"/>
                        <a:t>ADC</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7925">
                <a:tc>
                  <a:txBody>
                    <a:bodyPr/>
                    <a:lstStyle/>
                    <a:p>
                      <a:pPr indent="0" lvl="0" marL="0" rtl="0" algn="ctr">
                        <a:spcBef>
                          <a:spcPts val="0"/>
                        </a:spcBef>
                        <a:spcAft>
                          <a:spcPts val="0"/>
                        </a:spcAft>
                        <a:buNone/>
                      </a:pPr>
                      <a:r>
                        <a:rPr lang="en-US" sz="1100"/>
                        <a:t>Plotting/ Graph</a:t>
                      </a:r>
                      <a:endParaRPr sz="1100"/>
                    </a:p>
                  </a:txBody>
                  <a:tcPr marT="63500" marB="63500" marR="63500" marL="63500">
                    <a:lnR cap="flat" cmpd="sng" w="9525">
                      <a:solidFill>
                        <a:srgbClr val="111111"/>
                      </a:solidFill>
                      <a:prstDash val="solid"/>
                      <a:round/>
                      <a:headEnd len="sm" w="sm" type="none"/>
                      <a:tailEnd len="sm" w="sm" type="none"/>
                    </a:lnR>
                  </a:tcPr>
                </a:tc>
                <a:tc>
                  <a:txBody>
                    <a:bodyPr/>
                    <a:lstStyle/>
                    <a:p>
                      <a:pPr indent="0" lvl="0" marL="0" rtl="0" algn="ctr">
                        <a:spcBef>
                          <a:spcPts val="0"/>
                        </a:spcBef>
                        <a:spcAft>
                          <a:spcPts val="0"/>
                        </a:spcAft>
                        <a:buNone/>
                      </a:pPr>
                      <a:r>
                        <a:rPr lang="en-US" sz="1100">
                          <a:solidFill>
                            <a:schemeClr val="dk1"/>
                          </a:solidFill>
                        </a:rPr>
                        <a:t>Code Composer Studio will show the PWM waveform updating in real time</a:t>
                      </a:r>
                      <a:endParaRPr sz="1100">
                        <a:solidFill>
                          <a:schemeClr val="dk1"/>
                        </a:solidFill>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solidFill>
                          <a:srgbClr val="000000"/>
                        </a:solidFill>
                      </a:endParaRPr>
                    </a:p>
                  </a:txBody>
                  <a:tcPr marT="63500" marB="63500" marR="63500" marL="63500">
                    <a:lnL cap="flat" cmpd="sng" w="9525">
                      <a:solidFill>
                        <a:srgbClr val="111111"/>
                      </a:solidFill>
                      <a:prstDash val="solid"/>
                      <a:round/>
                      <a:headEnd len="sm" w="sm" type="none"/>
                      <a:tailEnd len="sm" w="sm" type="none"/>
                    </a:lnL>
                    <a:lnR cap="flat" cmpd="sng" w="12700">
                      <a:solidFill>
                        <a:srgbClr val="000000"/>
                      </a:solidFill>
                      <a:prstDash val="solid"/>
                      <a:round/>
                      <a:headEnd len="sm" w="sm" type="none"/>
                      <a:tailEnd len="sm" w="sm" type="none"/>
                    </a:lnR>
                    <a:solidFill>
                      <a:srgbClr val="00FF00"/>
                    </a:solidFill>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Cristian</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ADC</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7925">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Plotting/ Graph</a:t>
                      </a:r>
                      <a:endParaRPr sz="1100"/>
                    </a:p>
                  </a:txBody>
                  <a:tcPr marT="63500" marB="63500" marR="63500" marL="63500">
                    <a:lnR cap="flat" cmpd="sng" w="9525">
                      <a:solidFill>
                        <a:srgbClr val="111111"/>
                      </a:solidFill>
                      <a:prstDash val="solid"/>
                      <a:round/>
                      <a:headEnd len="sm" w="sm" type="none"/>
                      <a:tailEnd len="sm" w="sm" type="none"/>
                    </a:lnR>
                  </a:tcPr>
                </a:tc>
                <a:tc>
                  <a:txBody>
                    <a:bodyPr/>
                    <a:lstStyle/>
                    <a:p>
                      <a:pPr indent="0" lvl="0" marL="0" rtl="0" algn="ctr">
                        <a:spcBef>
                          <a:spcPts val="0"/>
                        </a:spcBef>
                        <a:spcAft>
                          <a:spcPts val="0"/>
                        </a:spcAft>
                        <a:buNone/>
                      </a:pPr>
                      <a:r>
                        <a:rPr lang="en-US" sz="1100">
                          <a:solidFill>
                            <a:schemeClr val="dk1"/>
                          </a:solidFill>
                        </a:rPr>
                        <a:t>An oscilloscope will show the GPIO 3 toggling in regards to ADC A</a:t>
                      </a:r>
                      <a:endParaRPr sz="1100">
                        <a:solidFill>
                          <a:schemeClr val="dk1"/>
                        </a:solidFill>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solidFill>
                          <a:srgbClr val="000000"/>
                        </a:solidFill>
                      </a:endParaRPr>
                    </a:p>
                  </a:txBody>
                  <a:tcPr marT="63500" marB="63500" marR="63500" marL="63500">
                    <a:lnL cap="flat" cmpd="sng" w="9525">
                      <a:solidFill>
                        <a:srgbClr val="111111"/>
                      </a:solidFill>
                      <a:prstDash val="solid"/>
                      <a:round/>
                      <a:headEnd len="sm" w="sm" type="none"/>
                      <a:tailEnd len="sm" w="sm" type="none"/>
                    </a:lnL>
                    <a:lnR cap="flat" cmpd="sng" w="12700">
                      <a:solidFill>
                        <a:srgbClr val="000000"/>
                      </a:solidFill>
                      <a:prstDash val="solid"/>
                      <a:round/>
                      <a:headEnd len="sm" w="sm" type="none"/>
                      <a:tailEnd len="sm" w="sm" type="none"/>
                    </a:lnR>
                    <a:solidFill>
                      <a:srgbClr val="00FF00"/>
                    </a:solidFill>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Cristian</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ADC</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7925">
                <a:tc>
                  <a:txBody>
                    <a:bodyPr/>
                    <a:lstStyle/>
                    <a:p>
                      <a:pPr indent="0" lvl="0" marL="0" rtl="0" algn="ctr">
                        <a:spcBef>
                          <a:spcPts val="0"/>
                        </a:spcBef>
                        <a:spcAft>
                          <a:spcPts val="0"/>
                        </a:spcAft>
                        <a:buNone/>
                      </a:pPr>
                      <a:r>
                        <a:rPr lang="en-US" sz="1100"/>
                        <a:t>f28p65x Behavior</a:t>
                      </a:r>
                      <a:endParaRPr sz="1100"/>
                    </a:p>
                  </a:txBody>
                  <a:tcPr marT="63500" marB="63500" marR="63500" marL="63500">
                    <a:lnR cap="flat" cmpd="sng" w="9525">
                      <a:solidFill>
                        <a:srgbClr val="111111"/>
                      </a:solidFill>
                      <a:prstDash val="solid"/>
                      <a:round/>
                      <a:headEnd len="sm" w="sm" type="none"/>
                      <a:tailEnd len="sm" w="sm" type="none"/>
                    </a:lnR>
                  </a:tcPr>
                </a:tc>
                <a:tc>
                  <a:txBody>
                    <a:bodyPr/>
                    <a:lstStyle/>
                    <a:p>
                      <a:pPr indent="0" lvl="0" marL="0" rtl="0" algn="ctr">
                        <a:spcBef>
                          <a:spcPts val="0"/>
                        </a:spcBef>
                        <a:spcAft>
                          <a:spcPts val="0"/>
                        </a:spcAft>
                        <a:buNone/>
                      </a:pPr>
                      <a:r>
                        <a:rPr lang="en-US" sz="1100">
                          <a:solidFill>
                            <a:schemeClr val="dk1"/>
                          </a:solidFill>
                        </a:rPr>
                        <a:t>LEDs show the behavior of the GPIO pin on the f28p65x board</a:t>
                      </a:r>
                      <a:endParaRPr sz="1100">
                        <a:solidFill>
                          <a:schemeClr val="dk1"/>
                        </a:solidFill>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n-US" sz="1100"/>
                        <a:t>In Progress</a:t>
                      </a:r>
                      <a:endParaRPr sz="1100">
                        <a:solidFill>
                          <a:srgbClr val="000000"/>
                        </a:solidFill>
                      </a:endParaRPr>
                    </a:p>
                  </a:txBody>
                  <a:tcPr marT="63500" marB="63500" marR="63500" marL="63500">
                    <a:lnL cap="flat" cmpd="sng" w="9525">
                      <a:solidFill>
                        <a:srgbClr val="111111"/>
                      </a:solidFill>
                      <a:prstDash val="solid"/>
                      <a:round/>
                      <a:headEnd len="sm" w="sm" type="none"/>
                      <a:tailEnd len="sm" w="sm" type="none"/>
                    </a:lnL>
                    <a:solidFill>
                      <a:srgbClr val="FFFF00"/>
                    </a:solidFill>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Cristian</a:t>
                      </a:r>
                      <a:endParaRPr sz="1100">
                        <a:solidFill>
                          <a:schemeClr val="dk1"/>
                        </a:solidFill>
                      </a:endParaRPr>
                    </a:p>
                    <a:p>
                      <a:pPr indent="0" lvl="0" marL="0" rtl="0" algn="ctr">
                        <a:spcBef>
                          <a:spcPts val="0"/>
                        </a:spcBef>
                        <a:spcAft>
                          <a:spcPts val="0"/>
                        </a:spcAft>
                        <a:buNone/>
                      </a:pPr>
                      <a:r>
                        <a:rPr lang="en-US" sz="1100">
                          <a:solidFill>
                            <a:schemeClr val="dk1"/>
                          </a:solidFill>
                        </a:rPr>
                        <a:t>ADC</a:t>
                      </a:r>
                      <a:endParaRPr sz="1100"/>
                    </a:p>
                  </a:txBody>
                  <a:tcPr marT="63500" marB="63500" marR="63500" marL="63500">
                    <a:lnT cap="flat" cmpd="sng" w="12700">
                      <a:solidFill>
                        <a:srgbClr val="000000"/>
                      </a:solidFill>
                      <a:prstDash val="solid"/>
                      <a:round/>
                      <a:headEnd len="sm" w="sm" type="none"/>
                      <a:tailEnd len="sm" w="sm" type="none"/>
                    </a:lnT>
                  </a:tcPr>
                </a:tc>
              </a:tr>
              <a:tr h="191825">
                <a:tc>
                  <a:txBody>
                    <a:bodyPr/>
                    <a:lstStyle/>
                    <a:p>
                      <a:pPr indent="0" lvl="0" marL="0" rtl="0" algn="ctr">
                        <a:spcBef>
                          <a:spcPts val="0"/>
                        </a:spcBef>
                        <a:spcAft>
                          <a:spcPts val="0"/>
                        </a:spcAft>
                        <a:buNone/>
                      </a:pPr>
                      <a:r>
                        <a:rPr lang="en-US" sz="1100"/>
                        <a:t>System Compiling</a:t>
                      </a:r>
                      <a:endParaRPr sz="1100"/>
                    </a:p>
                  </a:txBody>
                  <a:tcPr marT="63500" marB="63500" marR="63500" marL="63500"/>
                </a:tc>
                <a:tc>
                  <a:txBody>
                    <a:bodyPr/>
                    <a:lstStyle/>
                    <a:p>
                      <a:pPr indent="0" lvl="0" marL="0" rtl="0" algn="ctr">
                        <a:spcBef>
                          <a:spcPts val="0"/>
                        </a:spcBef>
                        <a:spcAft>
                          <a:spcPts val="0"/>
                        </a:spcAft>
                        <a:buNone/>
                      </a:pPr>
                      <a:r>
                        <a:rPr lang="en-US" sz="1100"/>
                        <a:t>Full system compile </a:t>
                      </a:r>
                      <a:endParaRPr sz="1100"/>
                    </a:p>
                  </a:txBody>
                  <a:tcPr marT="63500" marB="63500" marR="63500" marL="63500">
                    <a:lnT cap="flat" cmpd="sng" w="9525">
                      <a:solidFill>
                        <a:srgbClr val="111111"/>
                      </a:solidFill>
                      <a:prstDash val="solid"/>
                      <a:round/>
                      <a:headEnd len="sm" w="sm" type="none"/>
                      <a:tailEnd len="sm" w="sm" type="none"/>
                    </a:lnT>
                  </a:tcPr>
                </a:tc>
                <a:tc>
                  <a:txBody>
                    <a:bodyPr/>
                    <a:lstStyle/>
                    <a:p>
                      <a:pPr indent="0" lvl="0" marL="0" rtl="0" algn="ctr">
                        <a:spcBef>
                          <a:spcPts val="0"/>
                        </a:spcBef>
                        <a:spcAft>
                          <a:spcPts val="0"/>
                        </a:spcAft>
                        <a:buNone/>
                      </a:pPr>
                      <a:r>
                        <a:rPr lang="en-US" sz="1100"/>
                        <a:t>TESTED</a:t>
                      </a:r>
                      <a:endParaRPr sz="1100"/>
                    </a:p>
                  </a:txBody>
                  <a:tcPr marT="63500" marB="63500" marR="63500" marL="63500">
                    <a:solidFill>
                      <a:srgbClr val="00FF00"/>
                    </a:solidFill>
                  </a:tcPr>
                </a:tc>
                <a:tc>
                  <a:txBody>
                    <a:bodyPr/>
                    <a:lstStyle/>
                    <a:p>
                      <a:pPr indent="0" lvl="0" marL="0" rtl="0" algn="ctr">
                        <a:spcBef>
                          <a:spcPts val="0"/>
                        </a:spcBef>
                        <a:spcAft>
                          <a:spcPts val="0"/>
                        </a:spcAft>
                        <a:buNone/>
                      </a:pPr>
                      <a:r>
                        <a:rPr lang="en-US" sz="1100"/>
                        <a:t>All</a:t>
                      </a:r>
                      <a:endParaRPr sz="1100"/>
                    </a:p>
                  </a:txBody>
                  <a:tcPr marT="63500" marB="63500" marR="63500" marL="63500"/>
                </a:tc>
              </a:tr>
              <a:tr h="522425">
                <a:tc>
                  <a:txBody>
                    <a:bodyPr/>
                    <a:lstStyle/>
                    <a:p>
                      <a:pPr indent="0" lvl="0" marL="0" rtl="0" algn="ctr">
                        <a:spcBef>
                          <a:spcPts val="0"/>
                        </a:spcBef>
                        <a:spcAft>
                          <a:spcPts val="0"/>
                        </a:spcAft>
                        <a:buNone/>
                      </a:pPr>
                      <a:r>
                        <a:rPr lang="en-US" sz="1100"/>
                        <a:t>Motor control With sensorless Operation</a:t>
                      </a:r>
                      <a:endParaRPr sz="1100"/>
                    </a:p>
                  </a:txBody>
                  <a:tcPr marT="63500" marB="63500" marR="63500" marL="63500"/>
                </a:tc>
                <a:tc>
                  <a:txBody>
                    <a:bodyPr/>
                    <a:lstStyle/>
                    <a:p>
                      <a:pPr indent="0" lvl="0" marL="0" rtl="0" algn="ctr">
                        <a:spcBef>
                          <a:spcPts val="0"/>
                        </a:spcBef>
                        <a:spcAft>
                          <a:spcPts val="0"/>
                        </a:spcAft>
                        <a:buNone/>
                      </a:pPr>
                      <a:r>
                        <a:rPr lang="en-US" sz="1100"/>
                        <a:t>The full system of a motor without using a sensor operates correctly on the F28002x board</a:t>
                      </a:r>
                      <a:endParaRPr sz="1100"/>
                    </a:p>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TESTED</a:t>
                      </a:r>
                      <a:endParaRPr sz="1100"/>
                    </a:p>
                  </a:txBody>
                  <a:tcPr marT="63500" marB="63500" marR="63500" marL="63500">
                    <a:lnB cap="flat" cmpd="sng" w="12700">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US" sz="1100"/>
                        <a:t>Tyler</a:t>
                      </a:r>
                      <a:endParaRPr sz="1100"/>
                    </a:p>
                    <a:p>
                      <a:pPr indent="0" lvl="0" marL="0" rtl="0" algn="ctr">
                        <a:spcBef>
                          <a:spcPts val="0"/>
                        </a:spcBef>
                        <a:spcAft>
                          <a:spcPts val="0"/>
                        </a:spcAft>
                        <a:buNone/>
                      </a:pPr>
                      <a:r>
                        <a:rPr lang="en-US" sz="1100"/>
                        <a:t>PORTING</a:t>
                      </a:r>
                      <a:endParaRPr sz="1100"/>
                    </a:p>
                  </a:txBody>
                  <a:tcPr marT="63500" marB="63500" marR="63500" marL="63500">
                    <a:lnB cap="flat" cmpd="sng" w="12700">
                      <a:solidFill>
                        <a:srgbClr val="000000"/>
                      </a:solidFill>
                      <a:prstDash val="solid"/>
                      <a:round/>
                      <a:headEnd len="sm" w="sm" type="none"/>
                      <a:tailEnd len="sm" w="sm" type="none"/>
                    </a:lnB>
                  </a:tcPr>
                </a:tc>
              </a:tr>
              <a:tr h="522425">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Porting Solution onto F28p65x board</a:t>
                      </a:r>
                      <a:endParaRPr sz="1100"/>
                    </a:p>
                  </a:txBody>
                  <a:tcPr marT="63500" marB="63500" marR="63500" marL="63500"/>
                </a:tc>
                <a:tc>
                  <a:txBody>
                    <a:bodyPr/>
                    <a:lstStyle/>
                    <a:p>
                      <a:pPr indent="0" lvl="0" marL="0" rtl="0" algn="ctr">
                        <a:spcBef>
                          <a:spcPts val="0"/>
                        </a:spcBef>
                        <a:spcAft>
                          <a:spcPts val="0"/>
                        </a:spcAft>
                        <a:buNone/>
                      </a:pPr>
                      <a:r>
                        <a:rPr lang="en-US" sz="1100">
                          <a:solidFill>
                            <a:schemeClr val="dk1"/>
                          </a:solidFill>
                        </a:rPr>
                        <a:t>Ported solution compiles without any errors</a:t>
                      </a:r>
                      <a:endParaRPr sz="1100">
                        <a:solidFill>
                          <a:schemeClr val="dk1"/>
                        </a:solidFill>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US" sz="1100">
                          <a:solidFill>
                            <a:schemeClr val="dk1"/>
                          </a:solidFill>
                        </a:rPr>
                        <a:t>In Progress</a:t>
                      </a:r>
                      <a:endParaRPr sz="1100">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1100">
                          <a:solidFill>
                            <a:schemeClr val="dk1"/>
                          </a:solidFill>
                        </a:rPr>
                        <a:t>Tyler</a:t>
                      </a:r>
                      <a:endParaRPr sz="1100">
                        <a:solidFill>
                          <a:schemeClr val="dk1"/>
                        </a:solidFill>
                      </a:endParaRPr>
                    </a:p>
                    <a:p>
                      <a:pPr indent="0" lvl="0" marL="0" rtl="0" algn="ctr">
                        <a:spcBef>
                          <a:spcPts val="0"/>
                        </a:spcBef>
                        <a:spcAft>
                          <a:spcPts val="0"/>
                        </a:spcAft>
                        <a:buNone/>
                      </a:pPr>
                      <a:r>
                        <a:rPr lang="en-US" sz="1100">
                          <a:solidFill>
                            <a:schemeClr val="dk1"/>
                          </a:solidFill>
                        </a:rPr>
                        <a:t>PORTING</a:t>
                      </a:r>
                      <a:endParaRPr sz="1100">
                        <a:solidFill>
                          <a:schemeClr val="dk1"/>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22425">
                <a:tc>
                  <a:txBody>
                    <a:bodyPr/>
                    <a:lstStyle/>
                    <a:p>
                      <a:pPr indent="0" lvl="0" marL="0" rtl="0" algn="ctr">
                        <a:spcBef>
                          <a:spcPts val="0"/>
                        </a:spcBef>
                        <a:spcAft>
                          <a:spcPts val="0"/>
                        </a:spcAft>
                        <a:buNone/>
                      </a:pPr>
                      <a:r>
                        <a:rPr lang="en-US" sz="1100"/>
                        <a:t>Porting Solution onto F28p65x board</a:t>
                      </a:r>
                      <a:endParaRPr sz="1100"/>
                    </a:p>
                  </a:txBody>
                  <a:tcPr marT="63500" marB="63500" marR="63500" marL="63500"/>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Ported motor control software onto f28p65x board successfully. </a:t>
                      </a:r>
                      <a:endParaRPr sz="1100"/>
                    </a:p>
                  </a:txBody>
                  <a:tcPr marT="63500" marB="63500" marR="63500" marL="63500"/>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In Progress</a:t>
                      </a:r>
                      <a:endParaRPr sz="1100">
                        <a:solidFill>
                          <a:schemeClr val="dk1"/>
                        </a:solidFill>
                      </a:endParaRPr>
                    </a:p>
                  </a:txBody>
                  <a:tcPr marT="63500" marB="63500" marR="63500" marL="63500">
                    <a:lnT cap="flat" cmpd="sng" w="12700">
                      <a:solidFill>
                        <a:srgbClr val="000000"/>
                      </a:solidFill>
                      <a:prstDash val="solid"/>
                      <a:round/>
                      <a:headEnd len="sm" w="sm" type="none"/>
                      <a:tailEnd len="sm" w="sm" type="none"/>
                    </a:lnT>
                    <a:solidFill>
                      <a:srgbClr val="FFFF00"/>
                    </a:solidFill>
                  </a:tcPr>
                </a:tc>
                <a:tc>
                  <a:txBody>
                    <a:bodyPr/>
                    <a:lstStyle/>
                    <a:p>
                      <a:pPr indent="0" lvl="0" marL="0" rtl="0" algn="ctr">
                        <a:spcBef>
                          <a:spcPts val="0"/>
                        </a:spcBef>
                        <a:spcAft>
                          <a:spcPts val="0"/>
                        </a:spcAft>
                        <a:buClr>
                          <a:schemeClr val="dk1"/>
                        </a:buClr>
                        <a:buSzPts val="1100"/>
                        <a:buFont typeface="Arial"/>
                        <a:buNone/>
                      </a:pPr>
                      <a:r>
                        <a:rPr lang="en-US" sz="1100">
                          <a:solidFill>
                            <a:schemeClr val="dk1"/>
                          </a:solidFill>
                        </a:rPr>
                        <a:t>Tyler</a:t>
                      </a:r>
                      <a:endParaRPr sz="1100">
                        <a:solidFill>
                          <a:schemeClr val="dk1"/>
                        </a:solidFill>
                      </a:endParaRPr>
                    </a:p>
                    <a:p>
                      <a:pPr indent="0" lvl="0" marL="0" rtl="0" algn="ctr">
                        <a:spcBef>
                          <a:spcPts val="0"/>
                        </a:spcBef>
                        <a:spcAft>
                          <a:spcPts val="0"/>
                        </a:spcAft>
                        <a:buClr>
                          <a:schemeClr val="dk1"/>
                        </a:buClr>
                        <a:buSzPts val="1100"/>
                        <a:buFont typeface="Arial"/>
                        <a:buNone/>
                      </a:pPr>
                      <a:r>
                        <a:rPr lang="en-US" sz="1100">
                          <a:solidFill>
                            <a:schemeClr val="dk1"/>
                          </a:solidFill>
                        </a:rPr>
                        <a:t>PORTING</a:t>
                      </a:r>
                      <a:endParaRPr sz="1100"/>
                    </a:p>
                  </a:txBody>
                  <a:tcPr marT="63500" marB="63500" marR="63500" marL="63500">
                    <a:lnT cap="flat" cmpd="sng" w="12700">
                      <a:solidFill>
                        <a:srgbClr val="000000"/>
                      </a:solidFill>
                      <a:prstDash val="solid"/>
                      <a:round/>
                      <a:headEnd len="sm" w="sm" type="none"/>
                      <a:tailEnd len="sm" w="sm" type="none"/>
                    </a:lnT>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179ffdee9c_0_5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404 Goals</a:t>
            </a:r>
            <a:endParaRPr/>
          </a:p>
        </p:txBody>
      </p:sp>
      <p:graphicFrame>
        <p:nvGraphicFramePr>
          <p:cNvPr id="253" name="Google Shape;253;g3179ffdee9c_0_50"/>
          <p:cNvGraphicFramePr/>
          <p:nvPr/>
        </p:nvGraphicFramePr>
        <p:xfrm>
          <a:off x="457200" y="1938175"/>
          <a:ext cx="3000000" cy="3000000"/>
        </p:xfrm>
        <a:graphic>
          <a:graphicData uri="http://schemas.openxmlformats.org/drawingml/2006/table">
            <a:tbl>
              <a:tblPr>
                <a:noFill/>
                <a:tableStyleId>{91295185-7C34-4641-B020-1D0C21936105}</a:tableStyleId>
              </a:tblPr>
              <a:tblGrid>
                <a:gridCol w="2637750"/>
                <a:gridCol w="4479700"/>
                <a:gridCol w="1112150"/>
              </a:tblGrid>
              <a:tr h="296550">
                <a:tc>
                  <a:txBody>
                    <a:bodyPr/>
                    <a:lstStyle/>
                    <a:p>
                      <a:pPr indent="0" lvl="0" marL="0" rtl="0" algn="ctr">
                        <a:spcBef>
                          <a:spcPts val="0"/>
                        </a:spcBef>
                        <a:spcAft>
                          <a:spcPts val="0"/>
                        </a:spcAft>
                        <a:buNone/>
                      </a:pPr>
                      <a:r>
                        <a:rPr b="1" lang="en-US" sz="1300"/>
                        <a:t>Task</a:t>
                      </a:r>
                      <a:endParaRPr b="1"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300"/>
                        <a:t>Specification </a:t>
                      </a:r>
                      <a:endParaRPr b="1"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300"/>
                        <a:t>Result</a:t>
                      </a:r>
                      <a:endParaRPr b="1"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6550">
                <a:tc>
                  <a:txBody>
                    <a:bodyPr/>
                    <a:lstStyle/>
                    <a:p>
                      <a:pPr indent="0" lvl="0" marL="0" rtl="0" algn="ctr">
                        <a:spcBef>
                          <a:spcPts val="0"/>
                        </a:spcBef>
                        <a:spcAft>
                          <a:spcPts val="0"/>
                        </a:spcAft>
                        <a:buNone/>
                      </a:pPr>
                      <a:r>
                        <a:rPr lang="en-US" sz="1300"/>
                        <a:t>SysConfig support</a:t>
                      </a:r>
                      <a:endParaRPr sz="1300"/>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US" sz="1300"/>
                        <a:t>The system correctly operates using the SysConfig IDE</a:t>
                      </a:r>
                      <a:endParaRPr sz="1300"/>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t/>
                      </a:r>
                      <a:endParaRPr sz="1300"/>
                    </a:p>
                  </a:txBody>
                  <a:tcPr marT="63500" marB="63500" marR="63500" marL="63500">
                    <a:lnT cap="flat" cmpd="sng" w="12700">
                      <a:solidFill>
                        <a:srgbClr val="000000"/>
                      </a:solidFill>
                      <a:prstDash val="solid"/>
                      <a:round/>
                      <a:headEnd len="sm" w="sm" type="none"/>
                      <a:tailEnd len="sm" w="sm" type="none"/>
                    </a:lnT>
                  </a:tcPr>
                </a:tc>
              </a:tr>
              <a:tr h="296550">
                <a:tc>
                  <a:txBody>
                    <a:bodyPr/>
                    <a:lstStyle/>
                    <a:p>
                      <a:pPr indent="0" lvl="0" marL="0" rtl="0" algn="ctr">
                        <a:spcBef>
                          <a:spcPts val="0"/>
                        </a:spcBef>
                        <a:spcAft>
                          <a:spcPts val="0"/>
                        </a:spcAft>
                        <a:buNone/>
                      </a:pPr>
                      <a:r>
                        <a:rPr lang="en-US" sz="1300"/>
                        <a:t>16 Bit ADC resolution </a:t>
                      </a:r>
                      <a:endParaRPr sz="1300"/>
                    </a:p>
                  </a:txBody>
                  <a:tcPr marT="63500" marB="63500" marR="63500" marL="63500"/>
                </a:tc>
                <a:tc>
                  <a:txBody>
                    <a:bodyPr/>
                    <a:lstStyle/>
                    <a:p>
                      <a:pPr indent="0" lvl="0" marL="0" rtl="0" algn="ctr">
                        <a:spcBef>
                          <a:spcPts val="0"/>
                        </a:spcBef>
                        <a:spcAft>
                          <a:spcPts val="0"/>
                        </a:spcAft>
                        <a:buNone/>
                      </a:pPr>
                      <a:r>
                        <a:rPr lang="en-US" sz="1300"/>
                        <a:t>The system correctly operates using 16-bit ADC resolution</a:t>
                      </a:r>
                      <a:endParaRPr sz="1300"/>
                    </a:p>
                  </a:txBody>
                  <a:tcPr marT="63500" marB="63500" marR="63500" marL="63500"/>
                </a:tc>
                <a:tc>
                  <a:txBody>
                    <a:bodyPr/>
                    <a:lstStyle/>
                    <a:p>
                      <a:pPr indent="0" lvl="0" marL="0" rtl="0" algn="ctr">
                        <a:spcBef>
                          <a:spcPts val="0"/>
                        </a:spcBef>
                        <a:spcAft>
                          <a:spcPts val="0"/>
                        </a:spcAft>
                        <a:buNone/>
                      </a:pPr>
                      <a:r>
                        <a:t/>
                      </a:r>
                      <a:endParaRPr sz="1300"/>
                    </a:p>
                  </a:txBody>
                  <a:tcPr marT="63500" marB="63500" marR="63500" marL="63500"/>
                </a:tc>
              </a:tr>
              <a:tr h="406300">
                <a:tc>
                  <a:txBody>
                    <a:bodyPr/>
                    <a:lstStyle/>
                    <a:p>
                      <a:pPr indent="0" lvl="0" marL="0" rtl="0" algn="ctr">
                        <a:spcBef>
                          <a:spcPts val="0"/>
                        </a:spcBef>
                        <a:spcAft>
                          <a:spcPts val="0"/>
                        </a:spcAft>
                        <a:buNone/>
                      </a:pPr>
                      <a:r>
                        <a:rPr lang="en-US" sz="1300"/>
                        <a:t>12 Bit &amp; 16 Bit ADC resolution Support</a:t>
                      </a:r>
                      <a:endParaRPr sz="1300"/>
                    </a:p>
                  </a:txBody>
                  <a:tcPr marT="63500" marB="63500" marR="63500" marL="63500"/>
                </a:tc>
                <a:tc>
                  <a:txBody>
                    <a:bodyPr/>
                    <a:lstStyle/>
                    <a:p>
                      <a:pPr indent="0" lvl="0" marL="0" rtl="0" algn="ctr">
                        <a:spcBef>
                          <a:spcPts val="0"/>
                        </a:spcBef>
                        <a:spcAft>
                          <a:spcPts val="0"/>
                        </a:spcAft>
                        <a:buNone/>
                      </a:pPr>
                      <a:r>
                        <a:rPr lang="en-US" sz="1300"/>
                        <a:t>The system correctly operates using either 12-bit or 16-bit ADC resolutions</a:t>
                      </a:r>
                      <a:endParaRPr sz="1300"/>
                    </a:p>
                  </a:txBody>
                  <a:tcPr marT="63500" marB="63500" marR="63500" marL="63500"/>
                </a:tc>
                <a:tc>
                  <a:txBody>
                    <a:bodyPr/>
                    <a:lstStyle/>
                    <a:p>
                      <a:pPr indent="0" lvl="0" marL="0" rtl="0" algn="ctr">
                        <a:spcBef>
                          <a:spcPts val="0"/>
                        </a:spcBef>
                        <a:spcAft>
                          <a:spcPts val="0"/>
                        </a:spcAft>
                        <a:buNone/>
                      </a:pPr>
                      <a:r>
                        <a:t/>
                      </a:r>
                      <a:endParaRPr sz="1300"/>
                    </a:p>
                  </a:txBody>
                  <a:tcPr marT="63500" marB="63500" marR="63500" marL="63500"/>
                </a:tc>
              </a:tr>
              <a:tr h="296550">
                <a:tc>
                  <a:txBody>
                    <a:bodyPr/>
                    <a:lstStyle/>
                    <a:p>
                      <a:pPr indent="0" lvl="0" marL="0" rtl="0" algn="ctr">
                        <a:spcBef>
                          <a:spcPts val="0"/>
                        </a:spcBef>
                        <a:spcAft>
                          <a:spcPts val="0"/>
                        </a:spcAft>
                        <a:buNone/>
                      </a:pPr>
                      <a:r>
                        <a:rPr lang="en-US" sz="1300"/>
                        <a:t>64-bit Floating point operation</a:t>
                      </a:r>
                      <a:endParaRPr sz="1300"/>
                    </a:p>
                  </a:txBody>
                  <a:tcPr marT="63500" marB="63500" marR="63500" marL="63500"/>
                </a:tc>
                <a:tc>
                  <a:txBody>
                    <a:bodyPr/>
                    <a:lstStyle/>
                    <a:p>
                      <a:pPr indent="0" lvl="0" marL="0" rtl="0" algn="ctr">
                        <a:spcBef>
                          <a:spcPts val="0"/>
                        </a:spcBef>
                        <a:spcAft>
                          <a:spcPts val="0"/>
                        </a:spcAft>
                        <a:buNone/>
                      </a:pPr>
                      <a:r>
                        <a:rPr lang="en-US" sz="1300"/>
                        <a:t>The system Correctly Operates using 64-bit Floating Point </a:t>
                      </a:r>
                      <a:endParaRPr sz="1300"/>
                    </a:p>
                  </a:txBody>
                  <a:tcPr marT="63500" marB="63500" marR="63500" marL="63500"/>
                </a:tc>
                <a:tc>
                  <a:txBody>
                    <a:bodyPr/>
                    <a:lstStyle/>
                    <a:p>
                      <a:pPr indent="0" lvl="0" marL="0" rtl="0" algn="ctr">
                        <a:spcBef>
                          <a:spcPts val="0"/>
                        </a:spcBef>
                        <a:spcAft>
                          <a:spcPts val="0"/>
                        </a:spcAft>
                        <a:buNone/>
                      </a:pPr>
                      <a:r>
                        <a:t/>
                      </a:r>
                      <a:endParaRPr sz="1300"/>
                    </a:p>
                  </a:txBody>
                  <a:tcPr marT="63500" marB="63500" marR="63500" marL="63500"/>
                </a:tc>
              </a:tr>
              <a:tr h="406300">
                <a:tc>
                  <a:txBody>
                    <a:bodyPr/>
                    <a:lstStyle/>
                    <a:p>
                      <a:pPr indent="0" lvl="0" marL="0" rtl="0" algn="ctr">
                        <a:spcBef>
                          <a:spcPts val="0"/>
                        </a:spcBef>
                        <a:spcAft>
                          <a:spcPts val="0"/>
                        </a:spcAft>
                        <a:buNone/>
                      </a:pPr>
                      <a:r>
                        <a:rPr lang="en-US" sz="1300"/>
                        <a:t>32-bit &amp; 64-bit Floating point operation</a:t>
                      </a:r>
                      <a:endParaRPr sz="1300"/>
                    </a:p>
                  </a:txBody>
                  <a:tcPr marT="63500" marB="63500" marR="63500" marL="63500"/>
                </a:tc>
                <a:tc>
                  <a:txBody>
                    <a:bodyPr/>
                    <a:lstStyle/>
                    <a:p>
                      <a:pPr indent="0" lvl="0" marL="0" rtl="0" algn="ctr">
                        <a:spcBef>
                          <a:spcPts val="0"/>
                        </a:spcBef>
                        <a:spcAft>
                          <a:spcPts val="0"/>
                        </a:spcAft>
                        <a:buNone/>
                      </a:pPr>
                      <a:r>
                        <a:rPr lang="en-US" sz="1300"/>
                        <a:t>The system Correctly Operates using either 32-bit or 64-bit Floating Point </a:t>
                      </a:r>
                      <a:endParaRPr sz="1300"/>
                    </a:p>
                  </a:txBody>
                  <a:tcPr marT="63500" marB="63500" marR="63500" marL="63500"/>
                </a:tc>
                <a:tc>
                  <a:txBody>
                    <a:bodyPr/>
                    <a:lstStyle/>
                    <a:p>
                      <a:pPr indent="0" lvl="0" marL="0" rtl="0" algn="ctr">
                        <a:spcBef>
                          <a:spcPts val="0"/>
                        </a:spcBef>
                        <a:spcAft>
                          <a:spcPts val="0"/>
                        </a:spcAft>
                        <a:buNone/>
                      </a:pPr>
                      <a:r>
                        <a:t/>
                      </a:r>
                      <a:endParaRPr sz="1300"/>
                    </a:p>
                  </a:txBody>
                  <a:tcPr marT="63500" marB="63500" marR="63500" marL="63500"/>
                </a:tc>
              </a:tr>
              <a:tr h="406300">
                <a:tc>
                  <a:txBody>
                    <a:bodyPr/>
                    <a:lstStyle/>
                    <a:p>
                      <a:pPr indent="0" lvl="0" marL="0" rtl="0" algn="ctr">
                        <a:spcBef>
                          <a:spcPts val="0"/>
                        </a:spcBef>
                        <a:spcAft>
                          <a:spcPts val="0"/>
                        </a:spcAft>
                        <a:buNone/>
                      </a:pPr>
                      <a:r>
                        <a:rPr lang="en-US" sz="1300"/>
                        <a:t>Test 12 vs 16 Bit performance</a:t>
                      </a:r>
                      <a:endParaRPr sz="1300"/>
                    </a:p>
                  </a:txBody>
                  <a:tcPr marT="63500" marB="63500" marR="63500" marL="63500"/>
                </a:tc>
                <a:tc>
                  <a:txBody>
                    <a:bodyPr/>
                    <a:lstStyle/>
                    <a:p>
                      <a:pPr indent="0" lvl="0" marL="0" rtl="0" algn="ctr">
                        <a:spcBef>
                          <a:spcPts val="0"/>
                        </a:spcBef>
                        <a:spcAft>
                          <a:spcPts val="0"/>
                        </a:spcAft>
                        <a:buNone/>
                      </a:pPr>
                      <a:r>
                        <a:rPr lang="en-US" sz="1300"/>
                        <a:t>Test the accuracy of both 12-bit and 16-bit ADC resolutions when compared to a motor with a sensor </a:t>
                      </a:r>
                      <a:endParaRPr sz="1300"/>
                    </a:p>
                  </a:txBody>
                  <a:tcPr marT="63500" marB="63500" marR="63500" marL="63500"/>
                </a:tc>
                <a:tc>
                  <a:txBody>
                    <a:bodyPr/>
                    <a:lstStyle/>
                    <a:p>
                      <a:pPr indent="0" lvl="0" marL="0" rtl="0" algn="ctr">
                        <a:spcBef>
                          <a:spcPts val="0"/>
                        </a:spcBef>
                        <a:spcAft>
                          <a:spcPts val="0"/>
                        </a:spcAft>
                        <a:buNone/>
                      </a:pPr>
                      <a:r>
                        <a:t/>
                      </a:r>
                      <a:endParaRPr sz="1300"/>
                    </a:p>
                  </a:txBody>
                  <a:tcPr marT="63500" marB="63500" marR="63500" marL="63500"/>
                </a:tc>
              </a:tr>
              <a:tr h="430825">
                <a:tc>
                  <a:txBody>
                    <a:bodyPr/>
                    <a:lstStyle/>
                    <a:p>
                      <a:pPr indent="0" lvl="0" marL="0" rtl="0" algn="ctr">
                        <a:spcBef>
                          <a:spcPts val="0"/>
                        </a:spcBef>
                        <a:spcAft>
                          <a:spcPts val="0"/>
                        </a:spcAft>
                        <a:buNone/>
                      </a:pPr>
                      <a:r>
                        <a:rPr lang="en-US" sz="1300"/>
                        <a:t>Test 32-bit &amp; 64-bit Floating point operation</a:t>
                      </a:r>
                      <a:endParaRPr sz="1300"/>
                    </a:p>
                  </a:txBody>
                  <a:tcPr marT="63500" marB="63500" marR="63500" marL="63500"/>
                </a:tc>
                <a:tc>
                  <a:txBody>
                    <a:bodyPr/>
                    <a:lstStyle/>
                    <a:p>
                      <a:pPr indent="0" lvl="0" marL="0" rtl="0" algn="ctr">
                        <a:spcBef>
                          <a:spcPts val="0"/>
                        </a:spcBef>
                        <a:spcAft>
                          <a:spcPts val="0"/>
                        </a:spcAft>
                        <a:buNone/>
                      </a:pPr>
                      <a:r>
                        <a:rPr lang="en-US" sz="1300"/>
                        <a:t>Test the accuracy of both 32-bit and 64-bit ADC Floating point operations when compared to a motor with a sensor </a:t>
                      </a:r>
                      <a:endParaRPr sz="1300"/>
                    </a:p>
                  </a:txBody>
                  <a:tcPr marT="63500" marB="63500" marR="63500" marL="63500"/>
                </a:tc>
                <a:tc>
                  <a:txBody>
                    <a:bodyPr/>
                    <a:lstStyle/>
                    <a:p>
                      <a:pPr indent="0" lvl="0" marL="0" rtl="0" algn="ctr">
                        <a:spcBef>
                          <a:spcPts val="0"/>
                        </a:spcBef>
                        <a:spcAft>
                          <a:spcPts val="0"/>
                        </a:spcAft>
                        <a:buNone/>
                      </a:pPr>
                      <a:r>
                        <a:t/>
                      </a:r>
                      <a:endParaRPr sz="1300"/>
                    </a:p>
                  </a:txBody>
                  <a:tcPr marT="63500" marB="63500" marR="63500" marL="63500"/>
                </a:tc>
              </a:tr>
              <a:tr h="455275">
                <a:tc>
                  <a:txBody>
                    <a:bodyPr/>
                    <a:lstStyle/>
                    <a:p>
                      <a:pPr indent="0" lvl="0" marL="0" rtl="0" algn="ctr">
                        <a:spcBef>
                          <a:spcPts val="0"/>
                        </a:spcBef>
                        <a:spcAft>
                          <a:spcPts val="0"/>
                        </a:spcAft>
                        <a:buNone/>
                      </a:pPr>
                      <a:r>
                        <a:rPr lang="en-US" sz="1300"/>
                        <a:t>Test the effectiveness of oversampling</a:t>
                      </a:r>
                      <a:endParaRPr sz="1300"/>
                    </a:p>
                  </a:txBody>
                  <a:tcPr marT="63500" marB="63500" marR="63500" marL="63500"/>
                </a:tc>
                <a:tc>
                  <a:txBody>
                    <a:bodyPr/>
                    <a:lstStyle/>
                    <a:p>
                      <a:pPr indent="0" lvl="0" marL="0" rtl="0" algn="ctr">
                        <a:spcBef>
                          <a:spcPts val="0"/>
                        </a:spcBef>
                        <a:spcAft>
                          <a:spcPts val="0"/>
                        </a:spcAft>
                        <a:buNone/>
                      </a:pPr>
                      <a:r>
                        <a:rPr lang="en-US" sz="1300"/>
                        <a:t>Test the effectiveness of oversampling by comparison to the old system using a sensor(older board did not support oversampling)</a:t>
                      </a:r>
                      <a:endParaRPr sz="1300"/>
                    </a:p>
                  </a:txBody>
                  <a:tcPr marT="63500" marB="63500" marR="63500" marL="63500"/>
                </a:tc>
                <a:tc>
                  <a:txBody>
                    <a:bodyPr/>
                    <a:lstStyle/>
                    <a:p>
                      <a:pPr indent="0" lvl="0" marL="0" rtl="0" algn="ctr">
                        <a:spcBef>
                          <a:spcPts val="0"/>
                        </a:spcBef>
                        <a:spcAft>
                          <a:spcPts val="0"/>
                        </a:spcAft>
                        <a:buNone/>
                      </a:pPr>
                      <a:r>
                        <a:t/>
                      </a:r>
                      <a:endParaRPr sz="1300"/>
                    </a:p>
                  </a:txBody>
                  <a:tcPr marT="63500" marB="63500" marR="63500" marL="6350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79ffdee9c_0_0"/>
          <p:cNvSpPr txBox="1"/>
          <p:nvPr>
            <p:ph type="title"/>
          </p:nvPr>
        </p:nvSpPr>
        <p:spPr>
          <a:xfrm>
            <a:off x="394850" y="9047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Project Overview</a:t>
            </a:r>
            <a:endParaRPr/>
          </a:p>
        </p:txBody>
      </p:sp>
      <p:sp>
        <p:nvSpPr>
          <p:cNvPr id="106" name="Google Shape;106;g3179ffdee9c_0_0"/>
          <p:cNvSpPr txBox="1"/>
          <p:nvPr>
            <p:ph idx="1" type="body"/>
          </p:nvPr>
        </p:nvSpPr>
        <p:spPr>
          <a:xfrm>
            <a:off x="457200" y="2049270"/>
            <a:ext cx="8229600" cy="4077000"/>
          </a:xfrm>
          <a:prstGeom prst="rect">
            <a:avLst/>
          </a:prstGeom>
          <a:noFill/>
        </p:spPr>
        <p:txBody>
          <a:bodyPr anchorCtr="0" anchor="t" bIns="45700" lIns="91425" spcFirstLastPara="1" rIns="91425" wrap="square" tIns="45700">
            <a:normAutofit lnSpcReduction="10000"/>
          </a:bodyPr>
          <a:lstStyle/>
          <a:p>
            <a:pPr indent="0" lvl="0" marL="0" rtl="0" algn="l">
              <a:spcBef>
                <a:spcPts val="0"/>
              </a:spcBef>
              <a:spcAft>
                <a:spcPts val="0"/>
              </a:spcAft>
              <a:buNone/>
            </a:pPr>
            <a:r>
              <a:rPr lang="en-US" sz="2400"/>
              <a:t>Conventional motor systems usually depend on sensored motor control to supply feedback, but these sensors can malfunction, particularly in unfavorable environments. There is an increasing need to simplify systems, improve dependability, and decrease cost expenses. On the other hand, with sensorless motor control, the drawback is that there is a lack of feedback at low speeds during startup.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Solution? </a:t>
            </a:r>
            <a:endParaRPr sz="2400"/>
          </a:p>
          <a:p>
            <a:pPr indent="0" lvl="0" marL="0" rtl="0" algn="l">
              <a:spcBef>
                <a:spcPts val="360"/>
              </a:spcBef>
              <a:spcAft>
                <a:spcPts val="0"/>
              </a:spcAft>
              <a:buNone/>
            </a:pPr>
            <a:r>
              <a:t/>
            </a:r>
            <a:endParaRPr/>
          </a:p>
          <a:p>
            <a:pPr indent="0" lvl="0" marL="0" rtl="0" algn="l">
              <a:spcBef>
                <a:spcPts val="360"/>
              </a:spcBef>
              <a:spcAft>
                <a:spcPts val="0"/>
              </a:spcAft>
              <a:buNone/>
            </a:pPr>
            <a:r>
              <a:t/>
            </a:r>
            <a:endParaRPr>
              <a:solidFill>
                <a:srgbClr val="111111"/>
              </a:solidFill>
              <a:highlight>
                <a:srgbClr val="FFFFFF"/>
              </a:highlight>
            </a:endParaRPr>
          </a:p>
        </p:txBody>
      </p:sp>
      <p:pic>
        <p:nvPicPr>
          <p:cNvPr id="107" name="Google Shape;107;g3179ffdee9c_0_0"/>
          <p:cNvPicPr preferRelativeResize="0"/>
          <p:nvPr/>
        </p:nvPicPr>
        <p:blipFill>
          <a:blip r:embed="rId3">
            <a:alphaModFix/>
          </a:blip>
          <a:stretch>
            <a:fillRect/>
          </a:stretch>
        </p:blipFill>
        <p:spPr>
          <a:xfrm>
            <a:off x="3138837" y="4487150"/>
            <a:ext cx="2866325" cy="2285500"/>
          </a:xfrm>
          <a:prstGeom prst="rect">
            <a:avLst/>
          </a:prstGeom>
          <a:noFill/>
          <a:ln>
            <a:noFill/>
          </a:ln>
        </p:spPr>
      </p:pic>
      <p:sp>
        <p:nvSpPr>
          <p:cNvPr id="108" name="Google Shape;108;g3179ffdee9c_0_0"/>
          <p:cNvSpPr txBox="1"/>
          <p:nvPr/>
        </p:nvSpPr>
        <p:spPr>
          <a:xfrm>
            <a:off x="2788950" y="1415975"/>
            <a:ext cx="29358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rgbClr val="888888"/>
                </a:solidFill>
              </a:rPr>
              <a:t>Problem</a:t>
            </a:r>
            <a:endParaRPr sz="2100">
              <a:solidFill>
                <a:srgbClr val="88888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315fb1cb6db_0_215"/>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en-US"/>
              <a:t>Develop software for sensorless motor control on one of TI’s newest c2000 devices with enhanced features, and conduct an array of tests on the software to determine what set of sensorless control parameters are most effective.</a:t>
            </a:r>
            <a:endParaRPr/>
          </a:p>
          <a:p>
            <a:pPr indent="0" lvl="0" marL="0" rtl="0" algn="l">
              <a:spcBef>
                <a:spcPts val="360"/>
              </a:spcBef>
              <a:spcAft>
                <a:spcPts val="0"/>
              </a:spcAft>
              <a:buNone/>
            </a:pPr>
            <a:r>
              <a:t/>
            </a:r>
            <a:endParaRPr/>
          </a:p>
        </p:txBody>
      </p:sp>
      <p:sp>
        <p:nvSpPr>
          <p:cNvPr id="114" name="Google Shape;114;g315fb1cb6db_0_215"/>
          <p:cNvSpPr txBox="1"/>
          <p:nvPr>
            <p:ph type="title"/>
          </p:nvPr>
        </p:nvSpPr>
        <p:spPr>
          <a:xfrm>
            <a:off x="394850" y="8438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Project Overview</a:t>
            </a:r>
            <a:endParaRPr/>
          </a:p>
        </p:txBody>
      </p:sp>
      <p:sp>
        <p:nvSpPr>
          <p:cNvPr id="115" name="Google Shape;115;g315fb1cb6db_0_215"/>
          <p:cNvSpPr txBox="1"/>
          <p:nvPr/>
        </p:nvSpPr>
        <p:spPr>
          <a:xfrm>
            <a:off x="2838175" y="1405175"/>
            <a:ext cx="29358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rgbClr val="888888"/>
                </a:solidFill>
              </a:rPr>
              <a:t>Proposed solution</a:t>
            </a:r>
            <a:endParaRPr sz="2100">
              <a:solidFill>
                <a:srgbClr val="88888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179ffdee9c_0_5"/>
          <p:cNvSpPr txBox="1"/>
          <p:nvPr>
            <p:ph type="title"/>
          </p:nvPr>
        </p:nvSpPr>
        <p:spPr>
          <a:xfrm>
            <a:off x="457200" y="78120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System overview</a:t>
            </a:r>
            <a:endParaRPr/>
          </a:p>
        </p:txBody>
      </p:sp>
      <p:sp>
        <p:nvSpPr>
          <p:cNvPr id="121" name="Google Shape;121;g3179ffdee9c_0_5"/>
          <p:cNvSpPr txBox="1"/>
          <p:nvPr/>
        </p:nvSpPr>
        <p:spPr>
          <a:xfrm>
            <a:off x="2886900" y="1292400"/>
            <a:ext cx="29358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rgbClr val="888888"/>
                </a:solidFill>
              </a:rPr>
              <a:t>Block </a:t>
            </a:r>
            <a:r>
              <a:rPr lang="en-US" sz="2100">
                <a:solidFill>
                  <a:srgbClr val="888888"/>
                </a:solidFill>
              </a:rPr>
              <a:t>diagram</a:t>
            </a:r>
            <a:endParaRPr sz="2100">
              <a:solidFill>
                <a:srgbClr val="888888"/>
              </a:solidFill>
            </a:endParaRPr>
          </a:p>
        </p:txBody>
      </p:sp>
      <p:pic>
        <p:nvPicPr>
          <p:cNvPr id="122" name="Google Shape;122;g3179ffdee9c_0_5"/>
          <p:cNvPicPr preferRelativeResize="0"/>
          <p:nvPr/>
        </p:nvPicPr>
        <p:blipFill>
          <a:blip r:embed="rId3">
            <a:alphaModFix/>
          </a:blip>
          <a:stretch>
            <a:fillRect/>
          </a:stretch>
        </p:blipFill>
        <p:spPr>
          <a:xfrm>
            <a:off x="1055549" y="1859125"/>
            <a:ext cx="7032900" cy="4170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179ffdee9c_0_64"/>
          <p:cNvSpPr txBox="1"/>
          <p:nvPr>
            <p:ph type="title"/>
          </p:nvPr>
        </p:nvSpPr>
        <p:spPr>
          <a:xfrm>
            <a:off x="335375" y="69592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Pulse Width Modulation </a:t>
            </a:r>
            <a:endParaRPr/>
          </a:p>
        </p:txBody>
      </p:sp>
      <p:sp>
        <p:nvSpPr>
          <p:cNvPr id="128" name="Google Shape;128;g3179ffdee9c_0_64"/>
          <p:cNvSpPr txBox="1"/>
          <p:nvPr>
            <p:ph idx="1" type="body"/>
          </p:nvPr>
        </p:nvSpPr>
        <p:spPr>
          <a:xfrm>
            <a:off x="669975" y="4446150"/>
            <a:ext cx="8016900" cy="16800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1200"/>
              </a:spcBef>
              <a:spcAft>
                <a:spcPts val="0"/>
              </a:spcAft>
              <a:buSzPts val="1200"/>
              <a:buChar char="●"/>
            </a:pPr>
            <a:r>
              <a:rPr lang="en-US" sz="2000"/>
              <a:t>The diagram illustrates the signal flow from user inputs to PWM output in open loop control.</a:t>
            </a:r>
            <a:endParaRPr sz="2000"/>
          </a:p>
          <a:p>
            <a:pPr indent="-304800" lvl="0" marL="457200" rtl="0" algn="l">
              <a:lnSpc>
                <a:spcPct val="115000"/>
              </a:lnSpc>
              <a:spcBef>
                <a:spcPts val="0"/>
              </a:spcBef>
              <a:spcAft>
                <a:spcPts val="0"/>
              </a:spcAft>
              <a:buSzPts val="1200"/>
              <a:buChar char="●"/>
            </a:pPr>
            <a:r>
              <a:rPr lang="en-US" sz="2000"/>
              <a:t>Functions developed: Angle generator, INV PARK, SVM, PWM.</a:t>
            </a:r>
            <a:endParaRPr sz="2000"/>
          </a:p>
          <a:p>
            <a:pPr indent="-304800" lvl="0" marL="457200" rtl="0" algn="l">
              <a:lnSpc>
                <a:spcPct val="115000"/>
              </a:lnSpc>
              <a:spcBef>
                <a:spcPts val="0"/>
              </a:spcBef>
              <a:spcAft>
                <a:spcPts val="0"/>
              </a:spcAft>
              <a:buSzPts val="1200"/>
              <a:buChar char="●"/>
            </a:pPr>
            <a:r>
              <a:rPr lang="en-US" sz="2000"/>
              <a:t>ISRs control real-time system behavior.</a:t>
            </a:r>
            <a:endParaRPr sz="2000"/>
          </a:p>
          <a:p>
            <a:pPr indent="-304800" lvl="0" marL="457200" rtl="0" algn="l">
              <a:lnSpc>
                <a:spcPct val="115000"/>
              </a:lnSpc>
              <a:spcBef>
                <a:spcPts val="0"/>
              </a:spcBef>
              <a:spcAft>
                <a:spcPts val="0"/>
              </a:spcAft>
              <a:buSzPts val="1200"/>
              <a:buChar char="●"/>
            </a:pPr>
            <a:r>
              <a:rPr lang="en-US" sz="2000"/>
              <a:t>Goal: Ensure accurate and efficient signal modulation.</a:t>
            </a:r>
            <a:endParaRPr sz="2000"/>
          </a:p>
        </p:txBody>
      </p:sp>
      <p:pic>
        <p:nvPicPr>
          <p:cNvPr id="129" name="Google Shape;129;g3179ffdee9c_0_64"/>
          <p:cNvPicPr preferRelativeResize="0"/>
          <p:nvPr/>
        </p:nvPicPr>
        <p:blipFill rotWithShape="1">
          <a:blip r:embed="rId3">
            <a:alphaModFix/>
          </a:blip>
          <a:srcRect b="-6375" l="28173" r="7678" t="12346"/>
          <a:stretch/>
        </p:blipFill>
        <p:spPr>
          <a:xfrm>
            <a:off x="4216525" y="2107350"/>
            <a:ext cx="4756424" cy="1620100"/>
          </a:xfrm>
          <a:prstGeom prst="rect">
            <a:avLst/>
          </a:prstGeom>
          <a:noFill/>
          <a:ln>
            <a:noFill/>
          </a:ln>
        </p:spPr>
      </p:pic>
      <p:sp>
        <p:nvSpPr>
          <p:cNvPr id="130" name="Google Shape;130;g3179ffdee9c_0_64"/>
          <p:cNvSpPr txBox="1"/>
          <p:nvPr/>
        </p:nvSpPr>
        <p:spPr>
          <a:xfrm>
            <a:off x="2716375" y="1207125"/>
            <a:ext cx="29358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888888"/>
                </a:solidFill>
              </a:rPr>
              <a:t>System Overview</a:t>
            </a:r>
            <a:endParaRPr sz="1800">
              <a:solidFill>
                <a:srgbClr val="888888"/>
              </a:solidFill>
            </a:endParaRPr>
          </a:p>
        </p:txBody>
      </p:sp>
      <p:pic>
        <p:nvPicPr>
          <p:cNvPr id="131" name="Google Shape;131;g3179ffdee9c_0_64"/>
          <p:cNvPicPr preferRelativeResize="0"/>
          <p:nvPr/>
        </p:nvPicPr>
        <p:blipFill>
          <a:blip r:embed="rId4">
            <a:alphaModFix/>
          </a:blip>
          <a:stretch>
            <a:fillRect/>
          </a:stretch>
        </p:blipFill>
        <p:spPr>
          <a:xfrm>
            <a:off x="438500" y="1702087"/>
            <a:ext cx="3642175" cy="2541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3179ffdee9c_0_69"/>
          <p:cNvPicPr preferRelativeResize="0"/>
          <p:nvPr/>
        </p:nvPicPr>
        <p:blipFill>
          <a:blip r:embed="rId3">
            <a:alphaModFix/>
          </a:blip>
          <a:stretch>
            <a:fillRect/>
          </a:stretch>
        </p:blipFill>
        <p:spPr>
          <a:xfrm>
            <a:off x="4988900" y="436925"/>
            <a:ext cx="4081100" cy="3211350"/>
          </a:xfrm>
          <a:prstGeom prst="rect">
            <a:avLst/>
          </a:prstGeom>
          <a:noFill/>
          <a:ln>
            <a:noFill/>
          </a:ln>
        </p:spPr>
      </p:pic>
      <p:pic>
        <p:nvPicPr>
          <p:cNvPr id="137" name="Google Shape;137;g3179ffdee9c_0_69"/>
          <p:cNvPicPr preferRelativeResize="0"/>
          <p:nvPr/>
        </p:nvPicPr>
        <p:blipFill>
          <a:blip r:embed="rId4">
            <a:alphaModFix/>
          </a:blip>
          <a:stretch>
            <a:fillRect/>
          </a:stretch>
        </p:blipFill>
        <p:spPr>
          <a:xfrm>
            <a:off x="-12" y="3648263"/>
            <a:ext cx="4703775" cy="3102725"/>
          </a:xfrm>
          <a:prstGeom prst="rect">
            <a:avLst/>
          </a:prstGeom>
          <a:noFill/>
          <a:ln>
            <a:noFill/>
          </a:ln>
        </p:spPr>
      </p:pic>
      <p:pic>
        <p:nvPicPr>
          <p:cNvPr id="138" name="Google Shape;138;g3179ffdee9c_0_69"/>
          <p:cNvPicPr preferRelativeResize="0"/>
          <p:nvPr/>
        </p:nvPicPr>
        <p:blipFill>
          <a:blip r:embed="rId5">
            <a:alphaModFix/>
          </a:blip>
          <a:stretch>
            <a:fillRect/>
          </a:stretch>
        </p:blipFill>
        <p:spPr>
          <a:xfrm>
            <a:off x="4596410" y="3648274"/>
            <a:ext cx="4695539" cy="3102700"/>
          </a:xfrm>
          <a:prstGeom prst="rect">
            <a:avLst/>
          </a:prstGeom>
          <a:noFill/>
          <a:ln>
            <a:noFill/>
          </a:ln>
        </p:spPr>
      </p:pic>
      <p:sp>
        <p:nvSpPr>
          <p:cNvPr id="139" name="Google Shape;139;g3179ffdee9c_0_69"/>
          <p:cNvSpPr txBox="1"/>
          <p:nvPr/>
        </p:nvSpPr>
        <p:spPr>
          <a:xfrm>
            <a:off x="255800" y="974500"/>
            <a:ext cx="4695600" cy="2314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US" sz="2200">
                <a:solidFill>
                  <a:schemeClr val="dk1"/>
                </a:solidFill>
              </a:rPr>
              <a:t>All functions tested successfully in isolation.</a:t>
            </a:r>
            <a:endParaRPr sz="22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2200">
                <a:solidFill>
                  <a:schemeClr val="dk1"/>
                </a:solidFill>
              </a:rPr>
              <a:t>1) Angle  </a:t>
            </a:r>
            <a:r>
              <a:rPr lang="en-US" sz="2200">
                <a:solidFill>
                  <a:schemeClr val="dk1"/>
                </a:solidFill>
              </a:rPr>
              <a:t>generator</a:t>
            </a:r>
            <a:r>
              <a:rPr lang="en-US" sz="2200">
                <a:solidFill>
                  <a:schemeClr val="dk1"/>
                </a:solidFill>
              </a:rPr>
              <a:t> </a:t>
            </a:r>
            <a:endParaRPr sz="22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2200">
                <a:solidFill>
                  <a:schemeClr val="dk1"/>
                </a:solidFill>
              </a:rPr>
              <a:t>2) inverse park</a:t>
            </a:r>
            <a:endParaRPr sz="22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2200">
                <a:solidFill>
                  <a:schemeClr val="dk1"/>
                </a:solidFill>
              </a:rPr>
              <a:t>3) space vector modulation </a:t>
            </a:r>
            <a:endParaRPr sz="2200">
              <a:solidFill>
                <a:schemeClr val="dk1"/>
              </a:solidFill>
            </a:endParaRPr>
          </a:p>
          <a:p>
            <a:pPr indent="0" lvl="0" marL="0" rtl="0" algn="l">
              <a:spcBef>
                <a:spcPts val="1200"/>
              </a:spcBef>
              <a:spcAft>
                <a:spcPts val="0"/>
              </a:spcAft>
              <a:buNone/>
            </a:pPr>
            <a:r>
              <a:t/>
            </a:r>
            <a:endParaRPr sz="900">
              <a:solidFill>
                <a:schemeClr val="dk1"/>
              </a:solidFill>
            </a:endParaRPr>
          </a:p>
        </p:txBody>
      </p:sp>
      <p:sp>
        <p:nvSpPr>
          <p:cNvPr id="140" name="Google Shape;140;g3179ffdee9c_0_69"/>
          <p:cNvSpPr txBox="1"/>
          <p:nvPr/>
        </p:nvSpPr>
        <p:spPr>
          <a:xfrm>
            <a:off x="5062800" y="0"/>
            <a:ext cx="40812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888888"/>
                </a:solidFill>
              </a:rPr>
              <a:t>function testing Results </a:t>
            </a:r>
            <a:endParaRPr sz="1800">
              <a:solidFill>
                <a:srgbClr val="888888"/>
              </a:solidFill>
            </a:endParaRPr>
          </a:p>
        </p:txBody>
      </p:sp>
      <p:sp>
        <p:nvSpPr>
          <p:cNvPr id="141" name="Google Shape;141;g3179ffdee9c_0_69"/>
          <p:cNvSpPr txBox="1"/>
          <p:nvPr/>
        </p:nvSpPr>
        <p:spPr>
          <a:xfrm>
            <a:off x="5408450" y="596875"/>
            <a:ext cx="6090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1)</a:t>
            </a:r>
            <a:endParaRPr sz="3200">
              <a:solidFill>
                <a:schemeClr val="dk1"/>
              </a:solidFill>
            </a:endParaRPr>
          </a:p>
        </p:txBody>
      </p:sp>
      <p:sp>
        <p:nvSpPr>
          <p:cNvPr id="142" name="Google Shape;142;g3179ffdee9c_0_69"/>
          <p:cNvSpPr txBox="1"/>
          <p:nvPr/>
        </p:nvSpPr>
        <p:spPr>
          <a:xfrm>
            <a:off x="152425" y="3648275"/>
            <a:ext cx="6090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2</a:t>
            </a:r>
            <a:r>
              <a:rPr lang="en-US" sz="3200">
                <a:solidFill>
                  <a:schemeClr val="dk1"/>
                </a:solidFill>
              </a:rPr>
              <a:t>)</a:t>
            </a:r>
            <a:endParaRPr sz="3200">
              <a:solidFill>
                <a:schemeClr val="dk1"/>
              </a:solidFill>
            </a:endParaRPr>
          </a:p>
        </p:txBody>
      </p:sp>
      <p:sp>
        <p:nvSpPr>
          <p:cNvPr id="143" name="Google Shape;143;g3179ffdee9c_0_69"/>
          <p:cNvSpPr txBox="1"/>
          <p:nvPr/>
        </p:nvSpPr>
        <p:spPr>
          <a:xfrm>
            <a:off x="4951400" y="3648275"/>
            <a:ext cx="609000" cy="3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3)</a:t>
            </a:r>
            <a:endParaRPr sz="3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15fb1cb6db_0_7"/>
          <p:cNvSpPr txBox="1"/>
          <p:nvPr>
            <p:ph type="title"/>
          </p:nvPr>
        </p:nvSpPr>
        <p:spPr>
          <a:xfrm>
            <a:off x="457200" y="58630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PWM</a:t>
            </a:r>
            <a:endParaRPr/>
          </a:p>
        </p:txBody>
      </p:sp>
      <p:sp>
        <p:nvSpPr>
          <p:cNvPr id="149" name="Google Shape;149;g315fb1cb6db_0_7"/>
          <p:cNvSpPr txBox="1"/>
          <p:nvPr/>
        </p:nvSpPr>
        <p:spPr>
          <a:xfrm>
            <a:off x="2626575" y="1193725"/>
            <a:ext cx="40812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888888"/>
                </a:solidFill>
              </a:rPr>
              <a:t>full PWM result and </a:t>
            </a:r>
            <a:r>
              <a:rPr lang="en-US" sz="1800">
                <a:solidFill>
                  <a:srgbClr val="888888"/>
                </a:solidFill>
              </a:rPr>
              <a:t>challenges </a:t>
            </a:r>
            <a:endParaRPr sz="1800">
              <a:solidFill>
                <a:srgbClr val="888888"/>
              </a:solidFill>
            </a:endParaRPr>
          </a:p>
        </p:txBody>
      </p:sp>
      <p:sp>
        <p:nvSpPr>
          <p:cNvPr id="150" name="Google Shape;150;g315fb1cb6db_0_7"/>
          <p:cNvSpPr txBox="1"/>
          <p:nvPr/>
        </p:nvSpPr>
        <p:spPr>
          <a:xfrm>
            <a:off x="146175" y="1565175"/>
            <a:ext cx="3934500" cy="45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700">
                <a:solidFill>
                  <a:schemeClr val="dk1"/>
                </a:solidFill>
              </a:rPr>
              <a:t>Challenges:</a:t>
            </a:r>
            <a:endParaRPr b="1" sz="17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700">
                <a:solidFill>
                  <a:schemeClr val="dk1"/>
                </a:solidFill>
              </a:rPr>
              <a:t>Program stalls during execution, likely due to interrupt handling.</a:t>
            </a:r>
            <a:endParaRPr sz="17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700">
                <a:solidFill>
                  <a:schemeClr val="dk1"/>
                </a:solidFill>
              </a:rPr>
              <a:t>Difficult to trace the source of the issue because the program stalls before hitting high-level code.</a:t>
            </a:r>
            <a:endParaRPr sz="1700">
              <a:solidFill>
                <a:schemeClr val="dk1"/>
              </a:solidFill>
            </a:endParaRPr>
          </a:p>
          <a:p>
            <a:pPr indent="0" lvl="0" marL="0" rtl="0" algn="l">
              <a:lnSpc>
                <a:spcPct val="115000"/>
              </a:lnSpc>
              <a:spcBef>
                <a:spcPts val="1200"/>
              </a:spcBef>
              <a:spcAft>
                <a:spcPts val="1200"/>
              </a:spcAft>
              <a:buNone/>
            </a:pPr>
            <a:r>
              <a:rPr b="1" lang="en-US" sz="1700">
                <a:solidFill>
                  <a:schemeClr val="dk1"/>
                </a:solidFill>
              </a:rPr>
              <a:t>Likely causes:</a:t>
            </a:r>
            <a:r>
              <a:rPr lang="en-US" sz="1700">
                <a:solidFill>
                  <a:schemeClr val="dk1"/>
                </a:solidFill>
              </a:rPr>
              <a:t> Incorrect interrupt vector mapping or improper initialization.</a:t>
            </a:r>
            <a:endParaRPr sz="3200">
              <a:solidFill>
                <a:schemeClr val="dk1"/>
              </a:solidFill>
            </a:endParaRPr>
          </a:p>
        </p:txBody>
      </p:sp>
      <p:sp>
        <p:nvSpPr>
          <p:cNvPr id="151" name="Google Shape;151;g315fb1cb6db_0_7"/>
          <p:cNvSpPr txBox="1"/>
          <p:nvPr/>
        </p:nvSpPr>
        <p:spPr>
          <a:xfrm>
            <a:off x="4275575" y="1486225"/>
            <a:ext cx="4811700" cy="496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700">
                <a:solidFill>
                  <a:schemeClr val="dk1"/>
                </a:solidFill>
              </a:rPr>
              <a:t>Resolutions: </a:t>
            </a:r>
            <a:endParaRPr b="1" sz="17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700">
                <a:solidFill>
                  <a:schemeClr val="dk1"/>
                </a:solidFill>
              </a:rPr>
              <a:t>Verify interrupt vector table and ensure correct mapping to ISR functions.</a:t>
            </a:r>
            <a:endParaRPr sz="17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700">
                <a:solidFill>
                  <a:schemeClr val="dk1"/>
                </a:solidFill>
              </a:rPr>
              <a:t>Review and debug low-level initialization code</a:t>
            </a:r>
            <a:endParaRPr sz="17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700">
                <a:solidFill>
                  <a:schemeClr val="dk1"/>
                </a:solidFill>
              </a:rPr>
              <a:t>Add diagnostic checkpoints or logs to verify execution flow before reaching the ISRs.</a:t>
            </a:r>
            <a:endParaRPr sz="1700">
              <a:solidFill>
                <a:schemeClr val="dk1"/>
              </a:solidFill>
            </a:endParaRPr>
          </a:p>
          <a:p>
            <a:pPr indent="0" lvl="0" marL="0" rtl="0" algn="l">
              <a:spcBef>
                <a:spcPts val="1200"/>
              </a:spcBef>
              <a:spcAft>
                <a:spcPts val="0"/>
              </a:spcAft>
              <a:buNone/>
            </a:pPr>
            <a:r>
              <a:t/>
            </a:r>
            <a:endParaRPr sz="2000">
              <a:solidFill>
                <a:schemeClr val="dk1"/>
              </a:solidFill>
            </a:endParaRPr>
          </a:p>
        </p:txBody>
      </p:sp>
      <p:pic>
        <p:nvPicPr>
          <p:cNvPr id="152" name="Google Shape;152;g315fb1cb6db_0_7"/>
          <p:cNvPicPr preferRelativeResize="0"/>
          <p:nvPr/>
        </p:nvPicPr>
        <p:blipFill>
          <a:blip r:embed="rId3">
            <a:alphaModFix/>
          </a:blip>
          <a:stretch>
            <a:fillRect/>
          </a:stretch>
        </p:blipFill>
        <p:spPr>
          <a:xfrm>
            <a:off x="4520633" y="4289301"/>
            <a:ext cx="4566641" cy="256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179ffdee9c_0_74"/>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Analog-To-Digital Converter Driver</a:t>
            </a:r>
            <a:endParaRPr/>
          </a:p>
        </p:txBody>
      </p:sp>
      <p:sp>
        <p:nvSpPr>
          <p:cNvPr id="158" name="Google Shape;158;g3179ffdee9c_0_74"/>
          <p:cNvSpPr txBox="1"/>
          <p:nvPr>
            <p:ph idx="1" type="body"/>
          </p:nvPr>
        </p:nvSpPr>
        <p:spPr>
          <a:xfrm>
            <a:off x="457200" y="4136697"/>
            <a:ext cx="8229600" cy="1989600"/>
          </a:xfrm>
          <a:prstGeom prst="rect">
            <a:avLst/>
          </a:prstGeom>
        </p:spPr>
        <p:txBody>
          <a:bodyPr anchorCtr="0" anchor="t" bIns="45700" lIns="91425" spcFirstLastPara="1" rIns="91425" wrap="square" tIns="45700">
            <a:normAutofit/>
          </a:bodyPr>
          <a:lstStyle/>
          <a:p>
            <a:pPr indent="-355600" lvl="0" marL="457200" rtl="0" algn="l">
              <a:spcBef>
                <a:spcPts val="360"/>
              </a:spcBef>
              <a:spcAft>
                <a:spcPts val="0"/>
              </a:spcAft>
              <a:buSzPts val="2000"/>
              <a:buChar char="•"/>
            </a:pPr>
            <a:r>
              <a:rPr lang="en-US" sz="2000"/>
              <a:t>The diagram shows the flow of the ADC Driver starting from the EPWM module to the end of conversion (EOC) interrupt to copy the results to a results buffer in the memory </a:t>
            </a:r>
            <a:endParaRPr sz="2000"/>
          </a:p>
          <a:p>
            <a:pPr indent="-355600" lvl="0" marL="457200" rtl="0" algn="l">
              <a:spcBef>
                <a:spcPts val="0"/>
              </a:spcBef>
              <a:spcAft>
                <a:spcPts val="0"/>
              </a:spcAft>
              <a:buSzPts val="2000"/>
              <a:buChar char="•"/>
            </a:pPr>
            <a:r>
              <a:rPr lang="en-US" sz="2000"/>
              <a:t>3 ADC Modules simultaneously convert and output data</a:t>
            </a:r>
            <a:endParaRPr sz="2000"/>
          </a:p>
          <a:p>
            <a:pPr indent="-355600" lvl="0" marL="457200" rtl="0" algn="l">
              <a:spcBef>
                <a:spcPts val="0"/>
              </a:spcBef>
              <a:spcAft>
                <a:spcPts val="0"/>
              </a:spcAft>
              <a:buSzPts val="2000"/>
              <a:buChar char="•"/>
            </a:pPr>
            <a:r>
              <a:rPr b="1" lang="en-US" sz="2000"/>
              <a:t>Goal</a:t>
            </a:r>
            <a:r>
              <a:rPr lang="en-US" sz="2000"/>
              <a:t>: Generate an interesting input signal by incorporating different GPIO toggles. </a:t>
            </a:r>
            <a:endParaRPr sz="2000"/>
          </a:p>
        </p:txBody>
      </p:sp>
      <p:sp>
        <p:nvSpPr>
          <p:cNvPr id="159" name="Google Shape;159;g3179ffdee9c_0_74"/>
          <p:cNvSpPr txBox="1"/>
          <p:nvPr/>
        </p:nvSpPr>
        <p:spPr>
          <a:xfrm>
            <a:off x="3182900" y="15875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888888"/>
                </a:solidFill>
              </a:rPr>
              <a:t>System Overview</a:t>
            </a:r>
            <a:endParaRPr/>
          </a:p>
        </p:txBody>
      </p:sp>
      <p:pic>
        <p:nvPicPr>
          <p:cNvPr id="160" name="Google Shape;160;g3179ffdee9c_0_74"/>
          <p:cNvPicPr preferRelativeResize="0"/>
          <p:nvPr/>
        </p:nvPicPr>
        <p:blipFill>
          <a:blip r:embed="rId3">
            <a:alphaModFix/>
          </a:blip>
          <a:stretch>
            <a:fillRect/>
          </a:stretch>
        </p:blipFill>
        <p:spPr>
          <a:xfrm>
            <a:off x="3156721" y="2040250"/>
            <a:ext cx="2830555" cy="1909075"/>
          </a:xfrm>
          <a:prstGeom prst="rect">
            <a:avLst/>
          </a:prstGeom>
          <a:noFill/>
          <a:ln>
            <a:noFill/>
          </a:ln>
        </p:spPr>
      </p:pic>
      <p:sp>
        <p:nvSpPr>
          <p:cNvPr id="161" name="Google Shape;161;g3179ffdee9c_0_74"/>
          <p:cNvSpPr txBox="1"/>
          <p:nvPr/>
        </p:nvSpPr>
        <p:spPr>
          <a:xfrm>
            <a:off x="7380300" y="0"/>
            <a:ext cx="1763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chemeClr val="dk1"/>
                </a:solidFill>
              </a:rPr>
              <a:t>Cristian Ornelas</a:t>
            </a:r>
            <a:endParaRPr i="1"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179ffdee9c_0_79"/>
          <p:cNvSpPr txBox="1"/>
          <p:nvPr>
            <p:ph type="title"/>
          </p:nvPr>
        </p:nvSpPr>
        <p:spPr>
          <a:xfrm>
            <a:off x="457200" y="81492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ECEN 403 Accomplishments/ Plans </a:t>
            </a:r>
            <a:endParaRPr/>
          </a:p>
        </p:txBody>
      </p:sp>
      <p:pic>
        <p:nvPicPr>
          <p:cNvPr id="167" name="Google Shape;167;g3179ffdee9c_0_79"/>
          <p:cNvPicPr preferRelativeResize="0"/>
          <p:nvPr/>
        </p:nvPicPr>
        <p:blipFill>
          <a:blip r:embed="rId3">
            <a:alphaModFix/>
          </a:blip>
          <a:stretch>
            <a:fillRect/>
          </a:stretch>
        </p:blipFill>
        <p:spPr>
          <a:xfrm>
            <a:off x="5330675" y="1491925"/>
            <a:ext cx="3534799" cy="978075"/>
          </a:xfrm>
          <a:prstGeom prst="rect">
            <a:avLst/>
          </a:prstGeom>
          <a:noFill/>
          <a:ln>
            <a:noFill/>
          </a:ln>
        </p:spPr>
      </p:pic>
      <p:pic>
        <p:nvPicPr>
          <p:cNvPr id="168" name="Google Shape;168;g3179ffdee9c_0_79"/>
          <p:cNvPicPr preferRelativeResize="0"/>
          <p:nvPr/>
        </p:nvPicPr>
        <p:blipFill>
          <a:blip r:embed="rId4">
            <a:alphaModFix/>
          </a:blip>
          <a:stretch>
            <a:fillRect/>
          </a:stretch>
        </p:blipFill>
        <p:spPr>
          <a:xfrm>
            <a:off x="5330675" y="5526575"/>
            <a:ext cx="3534799" cy="1087200"/>
          </a:xfrm>
          <a:prstGeom prst="rect">
            <a:avLst/>
          </a:prstGeom>
          <a:noFill/>
          <a:ln>
            <a:noFill/>
          </a:ln>
        </p:spPr>
      </p:pic>
      <p:pic>
        <p:nvPicPr>
          <p:cNvPr id="169" name="Google Shape;169;g3179ffdee9c_0_79"/>
          <p:cNvPicPr preferRelativeResize="0"/>
          <p:nvPr/>
        </p:nvPicPr>
        <p:blipFill>
          <a:blip r:embed="rId5">
            <a:alphaModFix/>
          </a:blip>
          <a:stretch>
            <a:fillRect/>
          </a:stretch>
        </p:blipFill>
        <p:spPr>
          <a:xfrm>
            <a:off x="5371675" y="2775540"/>
            <a:ext cx="3534800" cy="1087200"/>
          </a:xfrm>
          <a:prstGeom prst="rect">
            <a:avLst/>
          </a:prstGeom>
          <a:noFill/>
          <a:ln>
            <a:noFill/>
          </a:ln>
        </p:spPr>
      </p:pic>
      <p:pic>
        <p:nvPicPr>
          <p:cNvPr id="170" name="Google Shape;170;g3179ffdee9c_0_79"/>
          <p:cNvPicPr preferRelativeResize="0"/>
          <p:nvPr/>
        </p:nvPicPr>
        <p:blipFill>
          <a:blip r:embed="rId6">
            <a:alphaModFix/>
          </a:blip>
          <a:stretch>
            <a:fillRect/>
          </a:stretch>
        </p:blipFill>
        <p:spPr>
          <a:xfrm>
            <a:off x="5330675" y="4168263"/>
            <a:ext cx="3534800" cy="1087200"/>
          </a:xfrm>
          <a:prstGeom prst="rect">
            <a:avLst/>
          </a:prstGeom>
          <a:noFill/>
          <a:ln>
            <a:noFill/>
          </a:ln>
        </p:spPr>
      </p:pic>
      <p:sp>
        <p:nvSpPr>
          <p:cNvPr id="171" name="Google Shape;171;g3179ffdee9c_0_79"/>
          <p:cNvSpPr txBox="1"/>
          <p:nvPr/>
        </p:nvSpPr>
        <p:spPr>
          <a:xfrm>
            <a:off x="96975" y="1528025"/>
            <a:ext cx="4995900" cy="43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00"/>
              <a:t>Accomplishments </a:t>
            </a:r>
            <a:endParaRPr b="1" sz="1300"/>
          </a:p>
          <a:p>
            <a:pPr indent="-311150" lvl="0" marL="457200" rtl="0" algn="l">
              <a:spcBef>
                <a:spcPts val="0"/>
              </a:spcBef>
              <a:spcAft>
                <a:spcPts val="0"/>
              </a:spcAft>
              <a:buSzPts val="1300"/>
              <a:buChar char="-"/>
            </a:pPr>
            <a:r>
              <a:rPr lang="en-US" sz="1300"/>
              <a:t>Code compiles with 0 errors.</a:t>
            </a:r>
            <a:endParaRPr sz="1300"/>
          </a:p>
          <a:p>
            <a:pPr indent="-311150" lvl="0" marL="457200" rtl="0" algn="l">
              <a:spcBef>
                <a:spcPts val="0"/>
              </a:spcBef>
              <a:spcAft>
                <a:spcPts val="0"/>
              </a:spcAft>
              <a:buSzPts val="1300"/>
              <a:buChar char="-"/>
            </a:pPr>
            <a:r>
              <a:rPr lang="en-US" sz="1300"/>
              <a:t>The memory result buffer shows the behavior of ADC A (Toggle)</a:t>
            </a:r>
            <a:endParaRPr sz="1300"/>
          </a:p>
          <a:p>
            <a:pPr indent="-311150" lvl="0" marL="457200" rtl="0" algn="l">
              <a:spcBef>
                <a:spcPts val="0"/>
              </a:spcBef>
              <a:spcAft>
                <a:spcPts val="0"/>
              </a:spcAft>
              <a:buClr>
                <a:schemeClr val="dk1"/>
              </a:buClr>
              <a:buSzPts val="1300"/>
              <a:buChar char="-"/>
            </a:pPr>
            <a:r>
              <a:rPr lang="en-US" sz="1300">
                <a:solidFill>
                  <a:schemeClr val="dk1"/>
                </a:solidFill>
              </a:rPr>
              <a:t>The memory result buffer shows the behavior of ADC B (Low)</a:t>
            </a:r>
            <a:endParaRPr sz="1300"/>
          </a:p>
          <a:p>
            <a:pPr indent="-311150" lvl="0" marL="457200" rtl="0" algn="l">
              <a:spcBef>
                <a:spcPts val="0"/>
              </a:spcBef>
              <a:spcAft>
                <a:spcPts val="0"/>
              </a:spcAft>
              <a:buClr>
                <a:schemeClr val="dk1"/>
              </a:buClr>
              <a:buSzPts val="1300"/>
              <a:buChar char="-"/>
            </a:pPr>
            <a:r>
              <a:rPr lang="en-US" sz="1300">
                <a:solidFill>
                  <a:schemeClr val="dk1"/>
                </a:solidFill>
              </a:rPr>
              <a:t>The memory result buffer shows the behavior of ADC C (High)</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Code Composer Studio shows the PWM waveform updating in real time</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Use Sysconfig. to set the parameters of the ADC modules.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ctr">
              <a:spcBef>
                <a:spcPts val="0"/>
              </a:spcBef>
              <a:spcAft>
                <a:spcPts val="0"/>
              </a:spcAft>
              <a:buNone/>
            </a:pPr>
            <a:r>
              <a:rPr b="1" lang="en-US" sz="1300">
                <a:solidFill>
                  <a:schemeClr val="dk1"/>
                </a:solidFill>
              </a:rPr>
              <a:t>Rest of 403… </a:t>
            </a:r>
            <a:endParaRPr b="1"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The memory result buffer will show the behavior of ADC B (Low)</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LEDs show the behavior of the GPIO pin on the f28p65x board</a:t>
            </a:r>
            <a:endParaRPr sz="1300">
              <a:solidFill>
                <a:schemeClr val="dk1"/>
              </a:solidFill>
            </a:endParaRPr>
          </a:p>
          <a:p>
            <a:pPr indent="0" lvl="0" marL="0" rtl="0" algn="l">
              <a:spcBef>
                <a:spcPts val="0"/>
              </a:spcBef>
              <a:spcAft>
                <a:spcPts val="0"/>
              </a:spcAft>
              <a:buNone/>
            </a:pPr>
            <a:r>
              <a:t/>
            </a:r>
            <a:endParaRPr sz="3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overs-Dividers">
  <a:themeElements>
    <a:clrScheme name="TAMU Theme">
      <a:dk1>
        <a:srgbClr val="333333"/>
      </a:dk1>
      <a:lt1>
        <a:srgbClr val="FFFFFF"/>
      </a:lt1>
      <a:dk2>
        <a:srgbClr val="500302"/>
      </a:dk2>
      <a:lt2>
        <a:srgbClr val="FFFFFF"/>
      </a:lt2>
      <a:accent1>
        <a:srgbClr val="732E2E"/>
      </a:accent1>
      <a:accent2>
        <a:srgbClr val="707070"/>
      </a:accent2>
      <a:accent3>
        <a:srgbClr val="026383"/>
      </a:accent3>
      <a:accent4>
        <a:srgbClr val="3DD388"/>
      </a:accent4>
      <a:accent5>
        <a:srgbClr val="FCE201"/>
      </a:accent5>
      <a:accent6>
        <a:srgbClr val="E3002B"/>
      </a:accent6>
      <a:hlink>
        <a:srgbClr val="026383"/>
      </a:hlink>
      <a:folHlink>
        <a:srgbClr val="02426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